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2"/>
  </p:notesMasterIdLst>
  <p:sldIdLst>
    <p:sldId id="256" r:id="rId2"/>
    <p:sldId id="265" r:id="rId3"/>
    <p:sldId id="266" r:id="rId4"/>
    <p:sldId id="257" r:id="rId5"/>
    <p:sldId id="258" r:id="rId6"/>
    <p:sldId id="259" r:id="rId7"/>
    <p:sldId id="260" r:id="rId8"/>
    <p:sldId id="269" r:id="rId9"/>
    <p:sldId id="261" r:id="rId10"/>
    <p:sldId id="262" r:id="rId11"/>
    <p:sldId id="271" r:id="rId12"/>
    <p:sldId id="263" r:id="rId13"/>
    <p:sldId id="264" r:id="rId14"/>
    <p:sldId id="267" r:id="rId15"/>
    <p:sldId id="268" r:id="rId16"/>
    <p:sldId id="270" r:id="rId17"/>
    <p:sldId id="272" r:id="rId18"/>
    <p:sldId id="273" r:id="rId19"/>
    <p:sldId id="274"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137CA0-DE8F-752D-E43F-1A4240D2F8A2}" v="17" dt="2021-10-21T01:20:20.490"/>
    <p1510:client id="{33F19DF3-E4DB-474B-A635-9C4EAFE65760}" v="72" dt="2021-10-21T03:36:20.380"/>
    <p1510:client id="{3F6A1227-7B2B-DDDF-090A-FD7C0ADA4691}" v="4" dt="2021-10-20T13:14:27.603"/>
    <p1510:client id="{53C2AC30-93A6-E147-AA09-CC9B65054E01}" v="29" dt="2021-10-20T07:48:13.1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khammad Andri Setiawan" userId="34ab7566-5a0a-4f1a-a123-7f4ff608e7d4" providerId="ADAL" clId="{33F19DF3-E4DB-474B-A635-9C4EAFE65760}"/>
    <pc:docChg chg="custSel modSld">
      <pc:chgData name="Mukhammad Andri Setiawan" userId="34ab7566-5a0a-4f1a-a123-7f4ff608e7d4" providerId="ADAL" clId="{33F19DF3-E4DB-474B-A635-9C4EAFE65760}" dt="2021-10-21T03:36:20.381" v="72" actId="20577"/>
      <pc:docMkLst>
        <pc:docMk/>
      </pc:docMkLst>
      <pc:sldChg chg="modSp mod">
        <pc:chgData name="Mukhammad Andri Setiawan" userId="34ab7566-5a0a-4f1a-a123-7f4ff608e7d4" providerId="ADAL" clId="{33F19DF3-E4DB-474B-A635-9C4EAFE65760}" dt="2021-10-21T03:36:20.381" v="72" actId="20577"/>
        <pc:sldMkLst>
          <pc:docMk/>
          <pc:sldMk cId="545686972" sldId="256"/>
        </pc:sldMkLst>
        <pc:spChg chg="mod">
          <ac:chgData name="Mukhammad Andri Setiawan" userId="34ab7566-5a0a-4f1a-a123-7f4ff608e7d4" providerId="ADAL" clId="{33F19DF3-E4DB-474B-A635-9C4EAFE65760}" dt="2021-10-21T03:36:20.381" v="72" actId="20577"/>
          <ac:spMkLst>
            <pc:docMk/>
            <pc:sldMk cId="545686972" sldId="256"/>
            <ac:spMk id="3" creationId="{DDC41F18-8556-C842-8C3C-B27F12C1EE2F}"/>
          </ac:spMkLst>
        </pc:spChg>
      </pc:sldChg>
    </pc:docChg>
  </pc:docChgLst>
  <pc:docChgLst>
    <pc:chgData name="Mukhammad Andri Setiawan" userId="S::035230102@uii.ac.id::34ab7566-5a0a-4f1a-a123-7f4ff608e7d4" providerId="AD" clId="Web-{07137CA0-DE8F-752D-E43F-1A4240D2F8A2}"/>
    <pc:docChg chg="modSld">
      <pc:chgData name="Mukhammad Andri Setiawan" userId="S::035230102@uii.ac.id::34ab7566-5a0a-4f1a-a123-7f4ff608e7d4" providerId="AD" clId="Web-{07137CA0-DE8F-752D-E43F-1A4240D2F8A2}" dt="2021-10-21T01:20:20.490" v="19" actId="20577"/>
      <pc:docMkLst>
        <pc:docMk/>
      </pc:docMkLst>
      <pc:sldChg chg="modSp">
        <pc:chgData name="Mukhammad Andri Setiawan" userId="S::035230102@uii.ac.id::34ab7566-5a0a-4f1a-a123-7f4ff608e7d4" providerId="AD" clId="Web-{07137CA0-DE8F-752D-E43F-1A4240D2F8A2}" dt="2021-10-21T01:20:20.490" v="19" actId="20577"/>
        <pc:sldMkLst>
          <pc:docMk/>
          <pc:sldMk cId="545686972" sldId="256"/>
        </pc:sldMkLst>
        <pc:spChg chg="mod">
          <ac:chgData name="Mukhammad Andri Setiawan" userId="S::035230102@uii.ac.id::34ab7566-5a0a-4f1a-a123-7f4ff608e7d4" providerId="AD" clId="Web-{07137CA0-DE8F-752D-E43F-1A4240D2F8A2}" dt="2021-10-21T01:20:20.490" v="19" actId="20577"/>
          <ac:spMkLst>
            <pc:docMk/>
            <pc:sldMk cId="545686972" sldId="256"/>
            <ac:spMk id="3" creationId="{DDC41F18-8556-C842-8C3C-B27F12C1EE2F}"/>
          </ac:spMkLst>
        </pc:spChg>
        <pc:picChg chg="mod">
          <ac:chgData name="Mukhammad Andri Setiawan" userId="S::035230102@uii.ac.id::34ab7566-5a0a-4f1a-a123-7f4ff608e7d4" providerId="AD" clId="Web-{07137CA0-DE8F-752D-E43F-1A4240D2F8A2}" dt="2021-10-20T13:11:24.321" v="0"/>
          <ac:picMkLst>
            <pc:docMk/>
            <pc:sldMk cId="545686972" sldId="256"/>
            <ac:picMk id="6" creationId="{27D71BEA-E8A0-9141-AA61-D1AF5A1D9194}"/>
          </ac:picMkLst>
        </pc:picChg>
      </pc:sldChg>
    </pc:docChg>
  </pc:docChgLst>
  <pc:docChgLst>
    <pc:chgData name="Mukhammad Andri Setiawan" userId="S::035230102@uii.ac.id::34ab7566-5a0a-4f1a-a123-7f4ff608e7d4" providerId="AD" clId="Web-{3F6A1227-7B2B-DDDF-090A-FD7C0ADA4691}"/>
    <pc:docChg chg="modSld">
      <pc:chgData name="Mukhammad Andri Setiawan" userId="S::035230102@uii.ac.id::34ab7566-5a0a-4f1a-a123-7f4ff608e7d4" providerId="AD" clId="Web-{3F6A1227-7B2B-DDDF-090A-FD7C0ADA4691}" dt="2021-10-20T13:14:27.603" v="3"/>
      <pc:docMkLst>
        <pc:docMk/>
      </pc:docMkLst>
      <pc:sldChg chg="modSp">
        <pc:chgData name="Mukhammad Andri Setiawan" userId="S::035230102@uii.ac.id::34ab7566-5a0a-4f1a-a123-7f4ff608e7d4" providerId="AD" clId="Web-{3F6A1227-7B2B-DDDF-090A-FD7C0ADA4691}" dt="2021-10-20T13:14:27.603" v="3"/>
        <pc:sldMkLst>
          <pc:docMk/>
          <pc:sldMk cId="4011789207" sldId="272"/>
        </pc:sldMkLst>
        <pc:spChg chg="mod">
          <ac:chgData name="Mukhammad Andri Setiawan" userId="S::035230102@uii.ac.id::34ab7566-5a0a-4f1a-a123-7f4ff608e7d4" providerId="AD" clId="Web-{3F6A1227-7B2B-DDDF-090A-FD7C0ADA4691}" dt="2021-10-20T13:14:22.681" v="0" actId="20577"/>
          <ac:spMkLst>
            <pc:docMk/>
            <pc:sldMk cId="4011789207" sldId="272"/>
            <ac:spMk id="2" creationId="{90F380F7-5317-C349-A9C5-C271039C1962}"/>
          </ac:spMkLst>
        </pc:spChg>
        <pc:spChg chg="mod">
          <ac:chgData name="Mukhammad Andri Setiawan" userId="S::035230102@uii.ac.id::34ab7566-5a0a-4f1a-a123-7f4ff608e7d4" providerId="AD" clId="Web-{3F6A1227-7B2B-DDDF-090A-FD7C0ADA4691}" dt="2021-10-20T13:14:27.603" v="3"/>
          <ac:spMkLst>
            <pc:docMk/>
            <pc:sldMk cId="4011789207" sldId="272"/>
            <ac:spMk id="3" creationId="{4C513549-142D-3143-897B-135D2D2F7B8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252C39-00D3-CB4C-8A55-0F85B7B05B56}" type="datetimeFigureOut">
              <a:rPr lang="en-US" smtClean="0"/>
              <a:t>10/20/2021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288ADB-46DC-E847-9565-495096168934}" type="slidenum">
              <a:rPr lang="en-US" smtClean="0"/>
              <a:t>‹#›</a:t>
            </a:fld>
            <a:endParaRPr lang="en-US"/>
          </a:p>
        </p:txBody>
      </p:sp>
    </p:spTree>
    <p:extLst>
      <p:ext uri="{BB962C8B-B14F-4D97-AF65-F5344CB8AC3E}">
        <p14:creationId xmlns:p14="http://schemas.microsoft.com/office/powerpoint/2010/main" val="526396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Removing local users – painful for developers, painful for end users</a:t>
            </a:r>
          </a:p>
          <a:p>
            <a:endParaRPr lang="en-US"/>
          </a:p>
          <a:p>
            <a:r>
              <a:rPr lang="en-US"/>
              <a:t>A system that allows users to access multiple web</a:t>
            </a:r>
          </a:p>
          <a:p>
            <a:r>
              <a:rPr lang="en-US"/>
              <a:t>applications at once, using just one set of</a:t>
            </a:r>
          </a:p>
          <a:p>
            <a:r>
              <a:rPr lang="en-US"/>
              <a:t>credentials</a:t>
            </a:r>
          </a:p>
        </p:txBody>
      </p:sp>
      <p:sp>
        <p:nvSpPr>
          <p:cNvPr id="4" name="Slide Number Placeholder 3"/>
          <p:cNvSpPr>
            <a:spLocks noGrp="1"/>
          </p:cNvSpPr>
          <p:nvPr>
            <p:ph type="sldNum" sz="quarter" idx="5"/>
          </p:nvPr>
        </p:nvSpPr>
        <p:spPr/>
        <p:txBody>
          <a:bodyPr/>
          <a:lstStyle/>
          <a:p>
            <a:fld id="{CE288ADB-46DC-E847-9565-495096168934}" type="slidenum">
              <a:rPr lang="en-US" smtClean="0"/>
              <a:t>6</a:t>
            </a:fld>
            <a:endParaRPr lang="en-US"/>
          </a:p>
        </p:txBody>
      </p:sp>
    </p:spTree>
    <p:extLst>
      <p:ext uri="{BB962C8B-B14F-4D97-AF65-F5344CB8AC3E}">
        <p14:creationId xmlns:p14="http://schemas.microsoft.com/office/powerpoint/2010/main" val="2254910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sz="1200" b="0" i="0" kern="1200">
                <a:solidFill>
                  <a:schemeClr val="tx1"/>
                </a:solidFill>
                <a:effectLst/>
                <a:latin typeface="+mn-lt"/>
                <a:ea typeface="+mn-ea"/>
                <a:cs typeface="+mn-cs"/>
              </a:rPr>
              <a:t>This can be a tiered process, with access services that determine whether a user is authorized for any access on the network at all, and lower tiers of access that authenticate where the identity in question should be granted access to specific servers, drives, folders, files, and applications.</a:t>
            </a:r>
            <a:br>
              <a:rPr lang="en-ID" sz="1200" b="0" i="0" kern="1200">
                <a:solidFill>
                  <a:schemeClr val="tx1"/>
                </a:solidFill>
                <a:effectLst/>
                <a:latin typeface="+mn-lt"/>
                <a:ea typeface="+mn-ea"/>
                <a:cs typeface="+mn-cs"/>
              </a:rPr>
            </a:br>
            <a:br>
              <a:rPr lang="en-ID" sz="1200" b="0" i="0" kern="1200">
                <a:solidFill>
                  <a:schemeClr val="tx1"/>
                </a:solidFill>
                <a:effectLst/>
                <a:latin typeface="+mn-lt"/>
                <a:ea typeface="+mn-ea"/>
                <a:cs typeface="+mn-cs"/>
              </a:rPr>
            </a:br>
            <a:endParaRPr lang="en-ID" sz="1200" b="0" i="0" kern="1200">
              <a:solidFill>
                <a:schemeClr val="tx1"/>
              </a:solidFill>
              <a:effectLst/>
              <a:latin typeface="+mn-lt"/>
              <a:ea typeface="+mn-ea"/>
              <a:cs typeface="+mn-cs"/>
            </a:endParaRPr>
          </a:p>
          <a:p>
            <a:r>
              <a:rPr lang="en-ID" sz="1200" b="0" i="0" kern="1200">
                <a:solidFill>
                  <a:schemeClr val="tx1"/>
                </a:solidFill>
                <a:effectLst/>
                <a:latin typeface="+mn-lt"/>
                <a:ea typeface="+mn-ea"/>
                <a:cs typeface="+mn-cs"/>
              </a:rPr>
              <a:t>Remember that authentication is not the same thing as authorization. Although an identity (user) may be authorized to be on the corporate network and has an account in the directory, that does not automatically grant that identity the ability to access every application enterprise-wide. Authorization for any given application or resource will be determined by the identity’s attributes, such as which group(s) it belongs to, its level in the organization, or a specific role that was previously assigned.</a:t>
            </a:r>
          </a:p>
          <a:p>
            <a:endParaRPr lang="en-US"/>
          </a:p>
        </p:txBody>
      </p:sp>
      <p:sp>
        <p:nvSpPr>
          <p:cNvPr id="4" name="Slide Number Placeholder 3"/>
          <p:cNvSpPr>
            <a:spLocks noGrp="1"/>
          </p:cNvSpPr>
          <p:nvPr>
            <p:ph type="sldNum" sz="quarter" idx="5"/>
          </p:nvPr>
        </p:nvSpPr>
        <p:spPr/>
        <p:txBody>
          <a:bodyPr/>
          <a:lstStyle/>
          <a:p>
            <a:fld id="{CE288ADB-46DC-E847-9565-495096168934}" type="slidenum">
              <a:rPr lang="en-US" smtClean="0"/>
              <a:t>12</a:t>
            </a:fld>
            <a:endParaRPr lang="en-US"/>
          </a:p>
        </p:txBody>
      </p:sp>
    </p:spTree>
    <p:extLst>
      <p:ext uri="{BB962C8B-B14F-4D97-AF65-F5344CB8AC3E}">
        <p14:creationId xmlns:p14="http://schemas.microsoft.com/office/powerpoint/2010/main" val="3678818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Identity Federation</a:t>
            </a:r>
          </a:p>
          <a:p>
            <a:r>
              <a:rPr lang="en-US" err="1"/>
              <a:t>merupakan</a:t>
            </a:r>
            <a:r>
              <a:rPr lang="en-US"/>
              <a:t> </a:t>
            </a:r>
            <a:r>
              <a:rPr lang="en-US" err="1"/>
              <a:t>kumpulan</a:t>
            </a:r>
            <a:endParaRPr lang="en-US"/>
          </a:p>
          <a:p>
            <a:r>
              <a:rPr lang="en-US" err="1"/>
              <a:t>organisasi</a:t>
            </a:r>
            <a:r>
              <a:rPr lang="en-US"/>
              <a:t> yang </a:t>
            </a:r>
            <a:r>
              <a:rPr lang="en-US" err="1"/>
              <a:t>setuju</a:t>
            </a:r>
            <a:r>
              <a:rPr lang="en-US"/>
              <a:t> </a:t>
            </a:r>
            <a:r>
              <a:rPr lang="en-US" err="1"/>
              <a:t>untuk</a:t>
            </a:r>
            <a:endParaRPr lang="en-US"/>
          </a:p>
          <a:p>
            <a:r>
              <a:rPr lang="en-US" err="1"/>
              <a:t>beroperasi</a:t>
            </a:r>
            <a:r>
              <a:rPr lang="en-US"/>
              <a:t> di </a:t>
            </a:r>
            <a:r>
              <a:rPr lang="en-US" err="1"/>
              <a:t>bawah</a:t>
            </a:r>
            <a:r>
              <a:rPr lang="en-US"/>
              <a:t> </a:t>
            </a:r>
            <a:r>
              <a:rPr lang="en-US" err="1"/>
              <a:t>satu</a:t>
            </a:r>
            <a:endParaRPr lang="en-US"/>
          </a:p>
          <a:p>
            <a:r>
              <a:rPr lang="en-US" err="1"/>
              <a:t>kebijakan</a:t>
            </a:r>
            <a:r>
              <a:rPr lang="en-US"/>
              <a:t> </a:t>
            </a:r>
            <a:r>
              <a:rPr lang="en-US" err="1"/>
              <a:t>tertentu</a:t>
            </a:r>
            <a:r>
              <a:rPr lang="en-US"/>
              <a:t>.</a:t>
            </a:r>
          </a:p>
        </p:txBody>
      </p:sp>
      <p:sp>
        <p:nvSpPr>
          <p:cNvPr id="4" name="Slide Number Placeholder 3"/>
          <p:cNvSpPr>
            <a:spLocks noGrp="1"/>
          </p:cNvSpPr>
          <p:nvPr>
            <p:ph type="sldNum" sz="quarter" idx="5"/>
          </p:nvPr>
        </p:nvSpPr>
        <p:spPr/>
        <p:txBody>
          <a:bodyPr/>
          <a:lstStyle/>
          <a:p>
            <a:fld id="{CE288ADB-46DC-E847-9565-495096168934}" type="slidenum">
              <a:rPr lang="en-US" smtClean="0"/>
              <a:t>15</a:t>
            </a:fld>
            <a:endParaRPr lang="en-US"/>
          </a:p>
        </p:txBody>
      </p:sp>
    </p:spTree>
    <p:extLst>
      <p:ext uri="{BB962C8B-B14F-4D97-AF65-F5344CB8AC3E}">
        <p14:creationId xmlns:p14="http://schemas.microsoft.com/office/powerpoint/2010/main" val="403201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use of multiple services from multiple vendors</a:t>
            </a:r>
          </a:p>
          <a:p>
            <a:r>
              <a:rPr lang="en-US"/>
              <a:t>The demand to collaborate among government departments/units</a:t>
            </a:r>
          </a:p>
        </p:txBody>
      </p:sp>
      <p:sp>
        <p:nvSpPr>
          <p:cNvPr id="4" name="Slide Number Placeholder 3"/>
          <p:cNvSpPr>
            <a:spLocks noGrp="1"/>
          </p:cNvSpPr>
          <p:nvPr>
            <p:ph type="sldNum" sz="quarter" idx="5"/>
          </p:nvPr>
        </p:nvSpPr>
        <p:spPr/>
        <p:txBody>
          <a:bodyPr/>
          <a:lstStyle/>
          <a:p>
            <a:fld id="{CE288ADB-46DC-E847-9565-495096168934}" type="slidenum">
              <a:rPr lang="en-US" smtClean="0"/>
              <a:t>16</a:t>
            </a:fld>
            <a:endParaRPr lang="en-US"/>
          </a:p>
        </p:txBody>
      </p:sp>
    </p:spTree>
    <p:extLst>
      <p:ext uri="{BB962C8B-B14F-4D97-AF65-F5344CB8AC3E}">
        <p14:creationId xmlns:p14="http://schemas.microsoft.com/office/powerpoint/2010/main" val="2819663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1E8A1-6DA8-4496-BCE8-03ED561CC4E5}"/>
              </a:ext>
            </a:extLst>
          </p:cNvPr>
          <p:cNvSpPr>
            <a:spLocks noGrp="1"/>
          </p:cNvSpPr>
          <p:nvPr>
            <p:ph type="ctrTitle"/>
          </p:nvPr>
        </p:nvSpPr>
        <p:spPr>
          <a:xfrm>
            <a:off x="838200" y="365760"/>
            <a:ext cx="10515600" cy="2890202"/>
          </a:xfrm>
        </p:spPr>
        <p:txBody>
          <a:bodyPr anchor="b">
            <a:normAutofit/>
          </a:bodyPr>
          <a:lstStyle>
            <a:lvl1pPr algn="l">
              <a:defRPr sz="6600"/>
            </a:lvl1pPr>
          </a:lstStyle>
          <a:p>
            <a:r>
              <a:rPr lang="en-US"/>
              <a:t>Click to edit Master title style</a:t>
            </a:r>
          </a:p>
        </p:txBody>
      </p:sp>
      <p:sp>
        <p:nvSpPr>
          <p:cNvPr id="3" name="Subtitle 2">
            <a:extLst>
              <a:ext uri="{FF2B5EF4-FFF2-40B4-BE49-F238E27FC236}">
                <a16:creationId xmlns:a16="http://schemas.microsoft.com/office/drawing/2014/main" id="{3EB24CCC-3D44-4BB5-AA35-A21607EF69A4}"/>
              </a:ext>
            </a:extLst>
          </p:cNvPr>
          <p:cNvSpPr>
            <a:spLocks noGrp="1"/>
          </p:cNvSpPr>
          <p:nvPr>
            <p:ph type="subTitle" idx="1"/>
          </p:nvPr>
        </p:nvSpPr>
        <p:spPr>
          <a:xfrm>
            <a:off x="838200" y="3506150"/>
            <a:ext cx="10515600" cy="2483488"/>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1F80F6-1855-44E9-BA95-5E00A06E786D}"/>
              </a:ext>
            </a:extLst>
          </p:cNvPr>
          <p:cNvSpPr>
            <a:spLocks noGrp="1"/>
          </p:cNvSpPr>
          <p:nvPr>
            <p:ph type="dt" sz="half" idx="10"/>
          </p:nvPr>
        </p:nvSpPr>
        <p:spPr/>
        <p:txBody>
          <a:bodyPr/>
          <a:lstStyle/>
          <a:p>
            <a:fld id="{FD2766A6-3C10-4AB8-86A1-BB1F0CDA7EFE}" type="datetimeFigureOut">
              <a:rPr lang="en-US" smtClean="0"/>
              <a:t>10/20/2021</a:t>
            </a:fld>
            <a:endParaRPr lang="en-US"/>
          </a:p>
        </p:txBody>
      </p:sp>
      <p:sp>
        <p:nvSpPr>
          <p:cNvPr id="5" name="Footer Placeholder 4">
            <a:extLst>
              <a:ext uri="{FF2B5EF4-FFF2-40B4-BE49-F238E27FC236}">
                <a16:creationId xmlns:a16="http://schemas.microsoft.com/office/drawing/2014/main" id="{873D7FFD-570A-4968-B943-AF87BB679D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CE6A8-0665-4714-B241-6AFBA8C6F807}"/>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527887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926EC-DC54-4882-9D58-F201EA25C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804E7C-4CBA-49AF-B24C-1A1FF51C21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D3C727-C0C7-4BBA-9CF5-6C1FAC76B10C}"/>
              </a:ext>
            </a:extLst>
          </p:cNvPr>
          <p:cNvSpPr>
            <a:spLocks noGrp="1"/>
          </p:cNvSpPr>
          <p:nvPr>
            <p:ph type="dt" sz="half" idx="10"/>
          </p:nvPr>
        </p:nvSpPr>
        <p:spPr/>
        <p:txBody>
          <a:bodyPr/>
          <a:lstStyle/>
          <a:p>
            <a:fld id="{FD2766A6-3C10-4AB8-86A1-BB1F0CDA7EFE}" type="datetimeFigureOut">
              <a:rPr lang="en-US" smtClean="0"/>
              <a:t>10/20/2021</a:t>
            </a:fld>
            <a:endParaRPr lang="en-US"/>
          </a:p>
        </p:txBody>
      </p:sp>
      <p:sp>
        <p:nvSpPr>
          <p:cNvPr id="5" name="Footer Placeholder 4">
            <a:extLst>
              <a:ext uri="{FF2B5EF4-FFF2-40B4-BE49-F238E27FC236}">
                <a16:creationId xmlns:a16="http://schemas.microsoft.com/office/drawing/2014/main" id="{34603986-C5B4-4956-AC6F-4F36186B83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45F941-E847-4C51-97D6-21066B26EB26}"/>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3619434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0338D2-D9EE-4B67-97C1-08ABD574530B}"/>
              </a:ext>
            </a:extLst>
          </p:cNvPr>
          <p:cNvSpPr>
            <a:spLocks noGrp="1"/>
          </p:cNvSpPr>
          <p:nvPr>
            <p:ph type="title" orient="vert"/>
          </p:nvPr>
        </p:nvSpPr>
        <p:spPr>
          <a:xfrm>
            <a:off x="7353848" y="365125"/>
            <a:ext cx="3999952"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4B1422-6C1E-4422-80E8-34B0092FBF05}"/>
              </a:ext>
            </a:extLst>
          </p:cNvPr>
          <p:cNvSpPr>
            <a:spLocks noGrp="1"/>
          </p:cNvSpPr>
          <p:nvPr>
            <p:ph type="body" orient="vert" idx="1"/>
          </p:nvPr>
        </p:nvSpPr>
        <p:spPr>
          <a:xfrm>
            <a:off x="838200" y="365125"/>
            <a:ext cx="626546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C8B53C-3084-4BC0-A80E-DB41C04C6258}"/>
              </a:ext>
            </a:extLst>
          </p:cNvPr>
          <p:cNvSpPr>
            <a:spLocks noGrp="1"/>
          </p:cNvSpPr>
          <p:nvPr>
            <p:ph type="dt" sz="half" idx="10"/>
          </p:nvPr>
        </p:nvSpPr>
        <p:spPr/>
        <p:txBody>
          <a:bodyPr/>
          <a:lstStyle/>
          <a:p>
            <a:fld id="{FD2766A6-3C10-4AB8-86A1-BB1F0CDA7EFE}" type="datetimeFigureOut">
              <a:rPr lang="en-US" smtClean="0"/>
              <a:t>10/20/2021</a:t>
            </a:fld>
            <a:endParaRPr lang="en-US"/>
          </a:p>
        </p:txBody>
      </p:sp>
      <p:sp>
        <p:nvSpPr>
          <p:cNvPr id="5" name="Footer Placeholder 4">
            <a:extLst>
              <a:ext uri="{FF2B5EF4-FFF2-40B4-BE49-F238E27FC236}">
                <a16:creationId xmlns:a16="http://schemas.microsoft.com/office/drawing/2014/main" id="{8276BFDE-DC70-4A6E-90B8-337FC47254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C3578F-39AE-4F6F-9614-32EF672E616D}"/>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1157364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2A8A8-ECDA-4018-ABB4-CC22892BE8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90AE7C-51AF-4F0E-B5A3-8C7E1026C2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F28C09-A717-49AB-B60E-433BC469258F}"/>
              </a:ext>
            </a:extLst>
          </p:cNvPr>
          <p:cNvSpPr>
            <a:spLocks noGrp="1"/>
          </p:cNvSpPr>
          <p:nvPr>
            <p:ph type="dt" sz="half" idx="10"/>
          </p:nvPr>
        </p:nvSpPr>
        <p:spPr/>
        <p:txBody>
          <a:bodyPr/>
          <a:lstStyle/>
          <a:p>
            <a:fld id="{FD2766A6-3C10-4AB8-86A1-BB1F0CDA7EFE}" type="datetimeFigureOut">
              <a:rPr lang="en-US" smtClean="0"/>
              <a:t>10/20/2021</a:t>
            </a:fld>
            <a:endParaRPr lang="en-US"/>
          </a:p>
        </p:txBody>
      </p:sp>
      <p:sp>
        <p:nvSpPr>
          <p:cNvPr id="5" name="Footer Placeholder 4">
            <a:extLst>
              <a:ext uri="{FF2B5EF4-FFF2-40B4-BE49-F238E27FC236}">
                <a16:creationId xmlns:a16="http://schemas.microsoft.com/office/drawing/2014/main" id="{1D11A47A-6E5A-4754-8B43-9CE556160B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ACA1EB-7AC7-4F86-90C0-AA980D887225}"/>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1169130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95957-C46F-4F17-BC8C-6507E676E916}"/>
              </a:ext>
            </a:extLst>
          </p:cNvPr>
          <p:cNvSpPr>
            <a:spLocks noGrp="1"/>
          </p:cNvSpPr>
          <p:nvPr>
            <p:ph type="title"/>
          </p:nvPr>
        </p:nvSpPr>
        <p:spPr>
          <a:xfrm>
            <a:off x="831850" y="365760"/>
            <a:ext cx="10515600" cy="3827868"/>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D9661B-6633-4C8B-8B9C-E514DF851D3E}"/>
              </a:ext>
            </a:extLst>
          </p:cNvPr>
          <p:cNvSpPr>
            <a:spLocks noGrp="1"/>
          </p:cNvSpPr>
          <p:nvPr>
            <p:ph type="body" idx="1"/>
          </p:nvPr>
        </p:nvSpPr>
        <p:spPr>
          <a:xfrm>
            <a:off x="831850" y="4443817"/>
            <a:ext cx="10515600" cy="1645834"/>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6274BF-C1CD-4709-B0A0-E9407DBEA73C}"/>
              </a:ext>
            </a:extLst>
          </p:cNvPr>
          <p:cNvSpPr>
            <a:spLocks noGrp="1"/>
          </p:cNvSpPr>
          <p:nvPr>
            <p:ph type="dt" sz="half" idx="10"/>
          </p:nvPr>
        </p:nvSpPr>
        <p:spPr/>
        <p:txBody>
          <a:bodyPr/>
          <a:lstStyle/>
          <a:p>
            <a:fld id="{FD2766A6-3C10-4AB8-86A1-BB1F0CDA7EFE}" type="datetimeFigureOut">
              <a:rPr lang="en-US" smtClean="0"/>
              <a:t>10/20/2021</a:t>
            </a:fld>
            <a:endParaRPr lang="en-US"/>
          </a:p>
        </p:txBody>
      </p:sp>
      <p:sp>
        <p:nvSpPr>
          <p:cNvPr id="5" name="Footer Placeholder 4">
            <a:extLst>
              <a:ext uri="{FF2B5EF4-FFF2-40B4-BE49-F238E27FC236}">
                <a16:creationId xmlns:a16="http://schemas.microsoft.com/office/drawing/2014/main" id="{CC9ADB94-0A5B-4B56-B0B1-1FF5580A47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CA668A-35AE-4CDF-AC4C-2BEEA9EE80F8}"/>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1168697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7F1FD-0E96-4963-9F09-92861572BB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79E5F0-B650-4AFF-B90E-23B378684D66}"/>
              </a:ext>
            </a:extLst>
          </p:cNvPr>
          <p:cNvSpPr>
            <a:spLocks noGrp="1"/>
          </p:cNvSpPr>
          <p:nvPr>
            <p:ph sz="half" idx="1"/>
          </p:nvPr>
        </p:nvSpPr>
        <p:spPr>
          <a:xfrm>
            <a:off x="838200" y="1940876"/>
            <a:ext cx="5181600" cy="42360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D1747B-302D-476E-8F4F-E4B114C6624E}"/>
              </a:ext>
            </a:extLst>
          </p:cNvPr>
          <p:cNvSpPr>
            <a:spLocks noGrp="1"/>
          </p:cNvSpPr>
          <p:nvPr>
            <p:ph sz="half" idx="2"/>
          </p:nvPr>
        </p:nvSpPr>
        <p:spPr>
          <a:xfrm>
            <a:off x="6172200" y="1940876"/>
            <a:ext cx="5181600" cy="42360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40577D-22F7-4958-BB3D-6C9265EA1964}"/>
              </a:ext>
            </a:extLst>
          </p:cNvPr>
          <p:cNvSpPr>
            <a:spLocks noGrp="1"/>
          </p:cNvSpPr>
          <p:nvPr>
            <p:ph type="dt" sz="half" idx="10"/>
          </p:nvPr>
        </p:nvSpPr>
        <p:spPr/>
        <p:txBody>
          <a:bodyPr/>
          <a:lstStyle/>
          <a:p>
            <a:fld id="{FD2766A6-3C10-4AB8-86A1-BB1F0CDA7EFE}" type="datetimeFigureOut">
              <a:rPr lang="en-US" smtClean="0"/>
              <a:t>10/20/2021</a:t>
            </a:fld>
            <a:endParaRPr lang="en-US"/>
          </a:p>
        </p:txBody>
      </p:sp>
      <p:sp>
        <p:nvSpPr>
          <p:cNvPr id="6" name="Footer Placeholder 5">
            <a:extLst>
              <a:ext uri="{FF2B5EF4-FFF2-40B4-BE49-F238E27FC236}">
                <a16:creationId xmlns:a16="http://schemas.microsoft.com/office/drawing/2014/main" id="{71EC5B46-A8FB-4683-9618-3F6E073839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7887BD-93E9-4181-9D7F-940C3E1730FF}"/>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335262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63D79-FA27-4567-9032-AF722733E1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77C1BF-703F-4992-BB0C-EB1E579C7410}"/>
              </a:ext>
            </a:extLst>
          </p:cNvPr>
          <p:cNvSpPr>
            <a:spLocks noGrp="1"/>
          </p:cNvSpPr>
          <p:nvPr>
            <p:ph type="body" idx="1"/>
          </p:nvPr>
        </p:nvSpPr>
        <p:spPr>
          <a:xfrm>
            <a:off x="839788" y="1951823"/>
            <a:ext cx="5157787" cy="823912"/>
          </a:xfrm>
        </p:spPr>
        <p:txBody>
          <a:bodyPr anchor="b"/>
          <a:lstStyle>
            <a:lvl1pPr marL="0" indent="0">
              <a:buNone/>
              <a:defRPr lang="en-US" sz="2400" b="0" i="1" kern="120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B2FCE1-6DC0-43B5-8016-89FD4AF5ABD2}"/>
              </a:ext>
            </a:extLst>
          </p:cNvPr>
          <p:cNvSpPr>
            <a:spLocks noGrp="1"/>
          </p:cNvSpPr>
          <p:nvPr>
            <p:ph sz="half" idx="2"/>
          </p:nvPr>
        </p:nvSpPr>
        <p:spPr>
          <a:xfrm>
            <a:off x="839788" y="2954741"/>
            <a:ext cx="5157787" cy="32349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2FED7A-67D0-43CC-889A-25F8849647F1}"/>
              </a:ext>
            </a:extLst>
          </p:cNvPr>
          <p:cNvSpPr>
            <a:spLocks noGrp="1"/>
          </p:cNvSpPr>
          <p:nvPr>
            <p:ph type="body" sz="quarter" idx="3"/>
          </p:nvPr>
        </p:nvSpPr>
        <p:spPr>
          <a:xfrm>
            <a:off x="6172200" y="1951823"/>
            <a:ext cx="5183188" cy="823912"/>
          </a:xfrm>
        </p:spPr>
        <p:txBody>
          <a:bodyPr anchor="b"/>
          <a:lstStyle>
            <a:lvl1pPr marL="0" indent="0">
              <a:buNone/>
              <a:defRPr lang="en-US" sz="2400" b="0" i="1" kern="120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31C176-48F2-44EC-B3A2-A144403D57FB}"/>
              </a:ext>
            </a:extLst>
          </p:cNvPr>
          <p:cNvSpPr>
            <a:spLocks noGrp="1"/>
          </p:cNvSpPr>
          <p:nvPr>
            <p:ph sz="quarter" idx="4"/>
          </p:nvPr>
        </p:nvSpPr>
        <p:spPr>
          <a:xfrm>
            <a:off x="6172200" y="2954741"/>
            <a:ext cx="5183188" cy="32349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9187B8-AC48-4FE7-8658-8A31E37311F6}"/>
              </a:ext>
            </a:extLst>
          </p:cNvPr>
          <p:cNvSpPr>
            <a:spLocks noGrp="1"/>
          </p:cNvSpPr>
          <p:nvPr>
            <p:ph type="dt" sz="half" idx="10"/>
          </p:nvPr>
        </p:nvSpPr>
        <p:spPr/>
        <p:txBody>
          <a:bodyPr/>
          <a:lstStyle/>
          <a:p>
            <a:fld id="{FD2766A6-3C10-4AB8-86A1-BB1F0CDA7EFE}" type="datetimeFigureOut">
              <a:rPr lang="en-US" smtClean="0"/>
              <a:t>10/20/2021</a:t>
            </a:fld>
            <a:endParaRPr lang="en-US"/>
          </a:p>
        </p:txBody>
      </p:sp>
      <p:sp>
        <p:nvSpPr>
          <p:cNvPr id="8" name="Footer Placeholder 7">
            <a:extLst>
              <a:ext uri="{FF2B5EF4-FFF2-40B4-BE49-F238E27FC236}">
                <a16:creationId xmlns:a16="http://schemas.microsoft.com/office/drawing/2014/main" id="{7CCAB465-E22E-45DC-89C9-406121BCED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F9D1CF-F964-4405-8677-5F9E2A028785}"/>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130752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A3453-DD0F-41C0-8F4A-5DC343F5EB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4E6313-506F-4456-B3D9-D9655538F9FB}"/>
              </a:ext>
            </a:extLst>
          </p:cNvPr>
          <p:cNvSpPr>
            <a:spLocks noGrp="1"/>
          </p:cNvSpPr>
          <p:nvPr>
            <p:ph type="dt" sz="half" idx="10"/>
          </p:nvPr>
        </p:nvSpPr>
        <p:spPr/>
        <p:txBody>
          <a:bodyPr/>
          <a:lstStyle/>
          <a:p>
            <a:fld id="{FD2766A6-3C10-4AB8-86A1-BB1F0CDA7EFE}" type="datetimeFigureOut">
              <a:rPr lang="en-US" smtClean="0"/>
              <a:t>10/20/2021</a:t>
            </a:fld>
            <a:endParaRPr lang="en-US"/>
          </a:p>
        </p:txBody>
      </p:sp>
      <p:sp>
        <p:nvSpPr>
          <p:cNvPr id="4" name="Footer Placeholder 3">
            <a:extLst>
              <a:ext uri="{FF2B5EF4-FFF2-40B4-BE49-F238E27FC236}">
                <a16:creationId xmlns:a16="http://schemas.microsoft.com/office/drawing/2014/main" id="{E8F26068-7707-41EC-93EF-A24CAF8FFD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9C8A3C-8C01-4039-B47B-57D8497587A5}"/>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1179050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892633-8C77-419D-B24D-2B3D44DBA556}"/>
              </a:ext>
            </a:extLst>
          </p:cNvPr>
          <p:cNvSpPr>
            <a:spLocks noGrp="1"/>
          </p:cNvSpPr>
          <p:nvPr>
            <p:ph type="dt" sz="half" idx="10"/>
          </p:nvPr>
        </p:nvSpPr>
        <p:spPr/>
        <p:txBody>
          <a:bodyPr/>
          <a:lstStyle/>
          <a:p>
            <a:fld id="{FD2766A6-3C10-4AB8-86A1-BB1F0CDA7EFE}" type="datetimeFigureOut">
              <a:rPr lang="en-US" smtClean="0"/>
              <a:t>10/20/2021</a:t>
            </a:fld>
            <a:endParaRPr lang="en-US"/>
          </a:p>
        </p:txBody>
      </p:sp>
      <p:sp>
        <p:nvSpPr>
          <p:cNvPr id="3" name="Footer Placeholder 2">
            <a:extLst>
              <a:ext uri="{FF2B5EF4-FFF2-40B4-BE49-F238E27FC236}">
                <a16:creationId xmlns:a16="http://schemas.microsoft.com/office/drawing/2014/main" id="{FD149D59-0A88-4A14-A740-4CCD9B5264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A3DEF9-802F-444E-92D2-397862EEAB07}"/>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2800275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23C20-3881-4F15-94F7-9D7B9F9E357A}"/>
              </a:ext>
            </a:extLst>
          </p:cNvPr>
          <p:cNvSpPr>
            <a:spLocks noGrp="1"/>
          </p:cNvSpPr>
          <p:nvPr>
            <p:ph type="title"/>
          </p:nvPr>
        </p:nvSpPr>
        <p:spPr>
          <a:xfrm>
            <a:off x="839788" y="457200"/>
            <a:ext cx="4343400" cy="2971800"/>
          </a:xfrm>
        </p:spPr>
        <p:txBody>
          <a:bodyPr anchor="b">
            <a:noAutofit/>
          </a:bodyPr>
          <a:lstStyle>
            <a:lvl1pPr algn="l" defTabSz="914400" rtl="0" eaLnBrk="1" latinLnBrk="0" hangingPunct="1">
              <a:lnSpc>
                <a:spcPct val="100000"/>
              </a:lnSpc>
              <a:spcBef>
                <a:spcPct val="0"/>
              </a:spcBef>
              <a:buNone/>
              <a:defRPr lang="en-US" sz="5400" kern="1200" dirty="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a:lstStyle>
          <a:p>
            <a:r>
              <a:rPr lang="en-US"/>
              <a:t>Click to edit Master title style</a:t>
            </a:r>
          </a:p>
        </p:txBody>
      </p:sp>
      <p:sp>
        <p:nvSpPr>
          <p:cNvPr id="3" name="Content Placeholder 2">
            <a:extLst>
              <a:ext uri="{FF2B5EF4-FFF2-40B4-BE49-F238E27FC236}">
                <a16:creationId xmlns:a16="http://schemas.microsoft.com/office/drawing/2014/main" id="{B268F40F-6C2A-48EC-8F16-DA179A1DA375}"/>
              </a:ext>
            </a:extLst>
          </p:cNvPr>
          <p:cNvSpPr>
            <a:spLocks noGrp="1"/>
          </p:cNvSpPr>
          <p:nvPr>
            <p:ph idx="1"/>
          </p:nvPr>
        </p:nvSpPr>
        <p:spPr>
          <a:xfrm>
            <a:off x="5554638" y="457201"/>
            <a:ext cx="5800749" cy="540385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736B7E-D33D-48C7-97AC-5C0D9874FE53}"/>
              </a:ext>
            </a:extLst>
          </p:cNvPr>
          <p:cNvSpPr>
            <a:spLocks noGrp="1"/>
          </p:cNvSpPr>
          <p:nvPr>
            <p:ph type="body" sz="half" idx="2"/>
          </p:nvPr>
        </p:nvSpPr>
        <p:spPr>
          <a:xfrm>
            <a:off x="839788" y="3657600"/>
            <a:ext cx="4343400" cy="2211387"/>
          </a:xfrm>
        </p:spPr>
        <p:txBody>
          <a:bodyPr>
            <a:normAutofit/>
          </a:bodyPr>
          <a:lstStyle>
            <a:lvl1pPr marL="0" indent="0">
              <a:buNone/>
              <a:defRPr lang="en-US" sz="2400" i="1"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1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149BC5-FF58-463A-B4FA-F0F912F1234F}"/>
              </a:ext>
            </a:extLst>
          </p:cNvPr>
          <p:cNvSpPr>
            <a:spLocks noGrp="1"/>
          </p:cNvSpPr>
          <p:nvPr>
            <p:ph type="dt" sz="half" idx="10"/>
          </p:nvPr>
        </p:nvSpPr>
        <p:spPr/>
        <p:txBody>
          <a:bodyPr/>
          <a:lstStyle/>
          <a:p>
            <a:fld id="{FD2766A6-3C10-4AB8-86A1-BB1F0CDA7EFE}" type="datetimeFigureOut">
              <a:rPr lang="en-US" smtClean="0"/>
              <a:t>10/20/2021</a:t>
            </a:fld>
            <a:endParaRPr lang="en-US"/>
          </a:p>
        </p:txBody>
      </p:sp>
      <p:sp>
        <p:nvSpPr>
          <p:cNvPr id="6" name="Footer Placeholder 5">
            <a:extLst>
              <a:ext uri="{FF2B5EF4-FFF2-40B4-BE49-F238E27FC236}">
                <a16:creationId xmlns:a16="http://schemas.microsoft.com/office/drawing/2014/main" id="{947072D7-4A2A-407F-A084-6AE8DD0016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D4C41C-C368-475C-BDC1-DC5B29C78005}"/>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257842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F67B0-865B-44ED-9DFE-36C73B0C8B43}"/>
              </a:ext>
            </a:extLst>
          </p:cNvPr>
          <p:cNvSpPr>
            <a:spLocks noGrp="1"/>
          </p:cNvSpPr>
          <p:nvPr>
            <p:ph type="title"/>
          </p:nvPr>
        </p:nvSpPr>
        <p:spPr>
          <a:xfrm>
            <a:off x="839788" y="457200"/>
            <a:ext cx="4343400" cy="2971800"/>
          </a:xfrm>
        </p:spPr>
        <p:txBody>
          <a:bodyPr anchor="b">
            <a:noAutofit/>
          </a:bodyPr>
          <a:lstStyle>
            <a:lvl1pPr algn="l" defTabSz="914400" rtl="0" eaLnBrk="1" latinLnBrk="0" hangingPunct="1">
              <a:lnSpc>
                <a:spcPct val="100000"/>
              </a:lnSpc>
              <a:spcBef>
                <a:spcPct val="0"/>
              </a:spcBef>
              <a:buNone/>
              <a:defRPr lang="en-US" sz="5400" kern="1200" dirty="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a:lstStyle>
          <a:p>
            <a:r>
              <a:rPr lang="en-US"/>
              <a:t>Click to edit Master title style</a:t>
            </a:r>
          </a:p>
        </p:txBody>
      </p:sp>
      <p:sp>
        <p:nvSpPr>
          <p:cNvPr id="3" name="Picture Placeholder 2">
            <a:extLst>
              <a:ext uri="{FF2B5EF4-FFF2-40B4-BE49-F238E27FC236}">
                <a16:creationId xmlns:a16="http://schemas.microsoft.com/office/drawing/2014/main" id="{B73C5CF7-138A-437C-9E0A-FF4179970319}"/>
              </a:ext>
            </a:extLst>
          </p:cNvPr>
          <p:cNvSpPr>
            <a:spLocks noGrp="1"/>
          </p:cNvSpPr>
          <p:nvPr>
            <p:ph type="pic" idx="1"/>
          </p:nvPr>
        </p:nvSpPr>
        <p:spPr>
          <a:xfrm>
            <a:off x="5561462" y="457201"/>
            <a:ext cx="5793925"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117822-7770-4117-96A2-8D2FF0A01044}"/>
              </a:ext>
            </a:extLst>
          </p:cNvPr>
          <p:cNvSpPr>
            <a:spLocks noGrp="1"/>
          </p:cNvSpPr>
          <p:nvPr>
            <p:ph type="body" sz="half" idx="2"/>
          </p:nvPr>
        </p:nvSpPr>
        <p:spPr>
          <a:xfrm>
            <a:off x="839788" y="3664424"/>
            <a:ext cx="4343400" cy="2204564"/>
          </a:xfrm>
        </p:spPr>
        <p:txBody>
          <a:bodyPr>
            <a:normAutofit/>
          </a:bodyPr>
          <a:lstStyle>
            <a:lvl1pPr marL="0" indent="0">
              <a:buNone/>
              <a:defRPr lang="en-US" sz="2400" i="1"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1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11295030-39C7-4814-A766-1A3E094EBA15}"/>
              </a:ext>
            </a:extLst>
          </p:cNvPr>
          <p:cNvSpPr>
            <a:spLocks noGrp="1"/>
          </p:cNvSpPr>
          <p:nvPr>
            <p:ph type="dt" sz="half" idx="10"/>
          </p:nvPr>
        </p:nvSpPr>
        <p:spPr/>
        <p:txBody>
          <a:bodyPr/>
          <a:lstStyle/>
          <a:p>
            <a:fld id="{FD2766A6-3C10-4AB8-86A1-BB1F0CDA7EFE}" type="datetimeFigureOut">
              <a:rPr lang="en-US" smtClean="0"/>
              <a:t>10/20/2021</a:t>
            </a:fld>
            <a:endParaRPr lang="en-US"/>
          </a:p>
        </p:txBody>
      </p:sp>
      <p:sp>
        <p:nvSpPr>
          <p:cNvPr id="6" name="Footer Placeholder 5">
            <a:extLst>
              <a:ext uri="{FF2B5EF4-FFF2-40B4-BE49-F238E27FC236}">
                <a16:creationId xmlns:a16="http://schemas.microsoft.com/office/drawing/2014/main" id="{B91F02CD-DC87-47B6-96C4-F6470B1D8F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CFF531-02C2-4C1D-A692-7040378066C7}"/>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867220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6818BD-D734-48A1-8CC0-609D11E5560E}"/>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AF9D215A-D2A1-4903-A905-F8B06EF41B4F}"/>
              </a:ext>
            </a:extLst>
          </p:cNvPr>
          <p:cNvSpPr>
            <a:spLocks noGrp="1"/>
          </p:cNvSpPr>
          <p:nvPr>
            <p:ph type="body" idx="1"/>
          </p:nvPr>
        </p:nvSpPr>
        <p:spPr>
          <a:xfrm>
            <a:off x="838200" y="1940875"/>
            <a:ext cx="10515600" cy="42360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42B88A-7A1D-4AA1-8536-28DC13DBA5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D2766A6-3C10-4AB8-86A1-BB1F0CDA7EFE}" type="datetimeFigureOut">
              <a:rPr lang="en-US" smtClean="0"/>
              <a:pPr/>
              <a:t>10/20/2021</a:t>
            </a:fld>
            <a:endParaRPr lang="en-US"/>
          </a:p>
        </p:txBody>
      </p:sp>
      <p:sp>
        <p:nvSpPr>
          <p:cNvPr id="5" name="Footer Placeholder 4">
            <a:extLst>
              <a:ext uri="{FF2B5EF4-FFF2-40B4-BE49-F238E27FC236}">
                <a16:creationId xmlns:a16="http://schemas.microsoft.com/office/drawing/2014/main" id="{B37FE925-0C4B-4BAE-9799-3A9D46D920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ADAD54-E5C5-4D48-8592-BB22F0A851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3060201-1C40-4B39-813D-5CD9493BAEED}" type="slidenum">
              <a:rPr lang="en-US" smtClean="0"/>
              <a:pPr/>
              <a:t>‹#›</a:t>
            </a:fld>
            <a:endParaRPr lang="en-US"/>
          </a:p>
        </p:txBody>
      </p:sp>
    </p:spTree>
    <p:extLst>
      <p:ext uri="{BB962C8B-B14F-4D97-AF65-F5344CB8AC3E}">
        <p14:creationId xmlns:p14="http://schemas.microsoft.com/office/powerpoint/2010/main" val="2469507619"/>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lang="en-US" sz="5400" kern="1200" smtClean="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p:titleStyle>
    <p:bodyStyle>
      <a:lvl1pPr marL="228600" indent="-228600" algn="l" defTabSz="914400" rtl="0" eaLnBrk="1" latinLnBrk="0" hangingPunct="1">
        <a:lnSpc>
          <a:spcPct val="110000"/>
        </a:lnSpc>
        <a:spcBef>
          <a:spcPts val="1000"/>
        </a:spcBef>
        <a:buClr>
          <a:schemeClr val="tx2"/>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hyperlink" Target="mailto:andri@uii.ac.id"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1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A close up of a keyboard&#10;&#10;Description automatically generated with low confidence">
            <a:extLst>
              <a:ext uri="{FF2B5EF4-FFF2-40B4-BE49-F238E27FC236}">
                <a16:creationId xmlns:a16="http://schemas.microsoft.com/office/drawing/2014/main" id="{0A8CB5E9-78B7-4B54-B093-BE1AFF0062A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59" r="-1" b="-1"/>
          <a:stretch/>
        </p:blipFill>
        <p:spPr>
          <a:xfrm>
            <a:off x="20" y="10"/>
            <a:ext cx="12188932" cy="6857990"/>
          </a:xfrm>
          <a:prstGeom prst="rect">
            <a:avLst/>
          </a:prstGeom>
        </p:spPr>
      </p:pic>
      <p:sp>
        <p:nvSpPr>
          <p:cNvPr id="11" name="Rectangle 10">
            <a:extLst>
              <a:ext uri="{FF2B5EF4-FFF2-40B4-BE49-F238E27FC236}">
                <a16:creationId xmlns:a16="http://schemas.microsoft.com/office/drawing/2014/main" id="{4D71E64B-9F70-4956-A351-D707CAB0A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1524" y="0"/>
            <a:ext cx="12188952" cy="4076943"/>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BD64CA-B6D3-0346-916C-E09EF2E0F4C7}"/>
              </a:ext>
            </a:extLst>
          </p:cNvPr>
          <p:cNvSpPr>
            <a:spLocks noGrp="1"/>
          </p:cNvSpPr>
          <p:nvPr>
            <p:ph type="ctrTitle"/>
          </p:nvPr>
        </p:nvSpPr>
        <p:spPr>
          <a:xfrm>
            <a:off x="841248" y="978408"/>
            <a:ext cx="5021182" cy="1736857"/>
          </a:xfrm>
        </p:spPr>
        <p:txBody>
          <a:bodyPr anchor="t">
            <a:normAutofit/>
          </a:bodyPr>
          <a:lstStyle/>
          <a:p>
            <a:pPr>
              <a:lnSpc>
                <a:spcPct val="90000"/>
              </a:lnSpc>
            </a:pPr>
            <a:r>
              <a:rPr lang="en-US" sz="3000">
                <a:solidFill>
                  <a:srgbClr val="FFFFFF"/>
                </a:solidFill>
              </a:rPr>
              <a:t>Better Identity Management in Improving Digital Resources Access</a:t>
            </a:r>
          </a:p>
        </p:txBody>
      </p:sp>
      <p:sp>
        <p:nvSpPr>
          <p:cNvPr id="3" name="Subtitle 2">
            <a:extLst>
              <a:ext uri="{FF2B5EF4-FFF2-40B4-BE49-F238E27FC236}">
                <a16:creationId xmlns:a16="http://schemas.microsoft.com/office/drawing/2014/main" id="{DDC41F18-8556-C842-8C3C-B27F12C1EE2F}"/>
              </a:ext>
            </a:extLst>
          </p:cNvPr>
          <p:cNvSpPr>
            <a:spLocks noGrp="1"/>
          </p:cNvSpPr>
          <p:nvPr>
            <p:ph type="subTitle" idx="1"/>
          </p:nvPr>
        </p:nvSpPr>
        <p:spPr>
          <a:xfrm>
            <a:off x="6652366" y="971398"/>
            <a:ext cx="5040785" cy="1736857"/>
          </a:xfrm>
        </p:spPr>
        <p:txBody>
          <a:bodyPr anchor="t">
            <a:normAutofit fontScale="55000" lnSpcReduction="20000"/>
          </a:bodyPr>
          <a:lstStyle/>
          <a:p>
            <a:r>
              <a:rPr lang="en-US">
                <a:solidFill>
                  <a:srgbClr val="FFFFFF"/>
                </a:solidFill>
              </a:rPr>
              <a:t>Presented at Seminar Nasional UPT </a:t>
            </a:r>
            <a:r>
              <a:rPr lang="en-US" err="1">
                <a:solidFill>
                  <a:srgbClr val="FFFFFF"/>
                </a:solidFill>
              </a:rPr>
              <a:t>Perpustakaan</a:t>
            </a:r>
            <a:r>
              <a:rPr lang="en-US">
                <a:solidFill>
                  <a:srgbClr val="FFFFFF"/>
                </a:solidFill>
              </a:rPr>
              <a:t> ISI – </a:t>
            </a:r>
            <a:br>
              <a:rPr lang="en-US">
                <a:solidFill>
                  <a:srgbClr val="FFFFFF"/>
                </a:solidFill>
              </a:rPr>
            </a:br>
            <a:r>
              <a:rPr lang="en-US">
                <a:solidFill>
                  <a:srgbClr val="FFFFFF"/>
                </a:solidFill>
              </a:rPr>
              <a:t>21 October 2021</a:t>
            </a:r>
          </a:p>
          <a:p>
            <a:endParaRPr lang="en-US">
              <a:solidFill>
                <a:srgbClr val="FFFFFF"/>
              </a:solidFill>
            </a:endParaRPr>
          </a:p>
          <a:p>
            <a:r>
              <a:rPr lang="en-US" err="1">
                <a:solidFill>
                  <a:srgbClr val="FFFFFF"/>
                </a:solidFill>
              </a:rPr>
              <a:t>Mukhammad</a:t>
            </a:r>
            <a:r>
              <a:rPr lang="en-US">
                <a:solidFill>
                  <a:srgbClr val="FFFFFF"/>
                </a:solidFill>
              </a:rPr>
              <a:t> Andri Setiawan, PhD</a:t>
            </a:r>
          </a:p>
          <a:p>
            <a:r>
              <a:rPr lang="en-US" b="1">
                <a:solidFill>
                  <a:schemeClr val="bg1"/>
                </a:solidFill>
              </a:rPr>
              <a:t>Badan </a:t>
            </a:r>
            <a:r>
              <a:rPr lang="en-US" b="1" err="1">
                <a:solidFill>
                  <a:schemeClr val="bg1"/>
                </a:solidFill>
              </a:rPr>
              <a:t>Sistem</a:t>
            </a:r>
            <a:r>
              <a:rPr lang="en-US" b="1">
                <a:solidFill>
                  <a:schemeClr val="bg1"/>
                </a:solidFill>
              </a:rPr>
              <a:t> </a:t>
            </a:r>
            <a:r>
              <a:rPr lang="en-US" b="1" err="1">
                <a:solidFill>
                  <a:schemeClr val="bg1"/>
                </a:solidFill>
              </a:rPr>
              <a:t>Informasi</a:t>
            </a:r>
            <a:r>
              <a:rPr lang="en-US" b="1">
                <a:solidFill>
                  <a:schemeClr val="bg1"/>
                </a:solidFill>
              </a:rPr>
              <a:t>, Universitas Islam Indonesia</a:t>
            </a:r>
          </a:p>
          <a:p>
            <a:r>
              <a:rPr lang="en-US">
                <a:solidFill>
                  <a:srgbClr val="FFFF00"/>
                </a:solidFill>
                <a:hlinkClick r:id="rId5">
                  <a:extLst>
                    <a:ext uri="{A12FA001-AC4F-418D-AE19-62706E023703}">
                      <ahyp:hlinkClr xmlns:ahyp="http://schemas.microsoft.com/office/drawing/2018/hyperlinkcolor" val="tx"/>
                    </a:ext>
                  </a:extLst>
                </a:hlinkClick>
              </a:rPr>
              <a:t>andri@uii.ac.id</a:t>
            </a:r>
            <a:r>
              <a:rPr lang="en-US">
                <a:solidFill>
                  <a:srgbClr val="FFFF00"/>
                </a:solidFill>
              </a:rPr>
              <a:t> </a:t>
            </a:r>
          </a:p>
        </p:txBody>
      </p:sp>
      <p:pic>
        <p:nvPicPr>
          <p:cNvPr id="6" name="Picture 5" descr="Logo&#10;&#10;Description automatically generated">
            <a:extLst>
              <a:ext uri="{FF2B5EF4-FFF2-40B4-BE49-F238E27FC236}">
                <a16:creationId xmlns:a16="http://schemas.microsoft.com/office/drawing/2014/main" id="{27D71BEA-E8A0-9141-AA61-D1AF5A1D9194}"/>
              </a:ext>
            </a:extLst>
          </p:cNvPr>
          <p:cNvPicPr>
            <a:picLocks noChangeAspect="1"/>
          </p:cNvPicPr>
          <p:nvPr/>
        </p:nvPicPr>
        <p:blipFill>
          <a:blip r:embed="rId6"/>
          <a:stretch>
            <a:fillRect/>
          </a:stretch>
        </p:blipFill>
        <p:spPr>
          <a:xfrm>
            <a:off x="10641875" y="5396940"/>
            <a:ext cx="1051276" cy="1314095"/>
          </a:xfrm>
          <a:prstGeom prst="rect">
            <a:avLst/>
          </a:prstGeom>
        </p:spPr>
      </p:pic>
    </p:spTree>
    <p:extLst>
      <p:ext uri="{BB962C8B-B14F-4D97-AF65-F5344CB8AC3E}">
        <p14:creationId xmlns:p14="http://schemas.microsoft.com/office/powerpoint/2010/main" val="54568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8">
            <a:extLst>
              <a:ext uri="{FF2B5EF4-FFF2-40B4-BE49-F238E27FC236}">
                <a16:creationId xmlns:a16="http://schemas.microsoft.com/office/drawing/2014/main" id="{9F63AA5A-E6E1-46DA-AB40-C58233393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A7F827-90F7-954A-A420-0FC752724C09}"/>
              </a:ext>
            </a:extLst>
          </p:cNvPr>
          <p:cNvSpPr>
            <a:spLocks noGrp="1"/>
          </p:cNvSpPr>
          <p:nvPr>
            <p:ph type="title"/>
          </p:nvPr>
        </p:nvSpPr>
        <p:spPr>
          <a:xfrm>
            <a:off x="838201" y="596644"/>
            <a:ext cx="10515600" cy="2053369"/>
          </a:xfrm>
        </p:spPr>
        <p:txBody>
          <a:bodyPr anchor="b">
            <a:normAutofit/>
          </a:bodyPr>
          <a:lstStyle/>
          <a:p>
            <a:r>
              <a:rPr lang="en-US"/>
              <a:t>Identity Management</a:t>
            </a:r>
          </a:p>
        </p:txBody>
      </p:sp>
      <p:sp>
        <p:nvSpPr>
          <p:cNvPr id="3" name="Content Placeholder 2">
            <a:extLst>
              <a:ext uri="{FF2B5EF4-FFF2-40B4-BE49-F238E27FC236}">
                <a16:creationId xmlns:a16="http://schemas.microsoft.com/office/drawing/2014/main" id="{D3A3B529-5CAF-A547-AAFF-D3000768D146}"/>
              </a:ext>
            </a:extLst>
          </p:cNvPr>
          <p:cNvSpPr>
            <a:spLocks noGrp="1"/>
          </p:cNvSpPr>
          <p:nvPr>
            <p:ph idx="1"/>
          </p:nvPr>
        </p:nvSpPr>
        <p:spPr>
          <a:xfrm>
            <a:off x="838200" y="3044023"/>
            <a:ext cx="4645696" cy="3110382"/>
          </a:xfrm>
        </p:spPr>
        <p:txBody>
          <a:bodyPr anchor="ctr">
            <a:normAutofit/>
          </a:bodyPr>
          <a:lstStyle/>
          <a:p>
            <a:r>
              <a:rPr lang="en-US"/>
              <a:t>It is where users are created, and attributes are obtained</a:t>
            </a:r>
          </a:p>
          <a:p>
            <a:r>
              <a:rPr lang="en-US"/>
              <a:t>Track and manage changes to all entries and attributes defined</a:t>
            </a:r>
          </a:p>
          <a:p>
            <a:r>
              <a:rPr lang="en-US"/>
              <a:t>Basically, verify user identities</a:t>
            </a:r>
          </a:p>
        </p:txBody>
      </p:sp>
      <p:pic>
        <p:nvPicPr>
          <p:cNvPr id="4" name="Picture 3">
            <a:extLst>
              <a:ext uri="{FF2B5EF4-FFF2-40B4-BE49-F238E27FC236}">
                <a16:creationId xmlns:a16="http://schemas.microsoft.com/office/drawing/2014/main" id="{C8366210-793C-FE4D-8845-C977A7B47D60}"/>
              </a:ext>
            </a:extLst>
          </p:cNvPr>
          <p:cNvPicPr>
            <a:picLocks noChangeAspect="1"/>
          </p:cNvPicPr>
          <p:nvPr/>
        </p:nvPicPr>
        <p:blipFill>
          <a:blip r:embed="rId2"/>
          <a:stretch>
            <a:fillRect/>
          </a:stretch>
        </p:blipFill>
        <p:spPr>
          <a:xfrm>
            <a:off x="6096000" y="3110344"/>
            <a:ext cx="5483896" cy="3084691"/>
          </a:xfrm>
          <a:prstGeom prst="rect">
            <a:avLst/>
          </a:prstGeom>
        </p:spPr>
      </p:pic>
    </p:spTree>
    <p:extLst>
      <p:ext uri="{BB962C8B-B14F-4D97-AF65-F5344CB8AC3E}">
        <p14:creationId xmlns:p14="http://schemas.microsoft.com/office/powerpoint/2010/main" val="3871263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B869131-809F-4714-9B05-385CAF009A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371AE4D-9075-A145-A331-E342F0D323CA}"/>
              </a:ext>
            </a:extLst>
          </p:cNvPr>
          <p:cNvPicPr>
            <a:picLocks noChangeAspect="1"/>
          </p:cNvPicPr>
          <p:nvPr/>
        </p:nvPicPr>
        <p:blipFill rotWithShape="1">
          <a:blip r:embed="rId2">
            <a:duotone>
              <a:prstClr val="black"/>
              <a:prstClr val="white"/>
            </a:duotone>
            <a:alphaModFix amt="30000"/>
          </a:blip>
          <a:srcRect r="21067" b="-1"/>
          <a:stretch/>
        </p:blipFill>
        <p:spPr>
          <a:xfrm>
            <a:off x="594360" y="596644"/>
            <a:ext cx="6698586" cy="5664712"/>
          </a:xfrm>
          <a:prstGeom prst="rect">
            <a:avLst/>
          </a:prstGeom>
        </p:spPr>
      </p:pic>
      <p:sp>
        <p:nvSpPr>
          <p:cNvPr id="2" name="Title 1">
            <a:extLst>
              <a:ext uri="{FF2B5EF4-FFF2-40B4-BE49-F238E27FC236}">
                <a16:creationId xmlns:a16="http://schemas.microsoft.com/office/drawing/2014/main" id="{F40C2DF5-923A-7242-B5B2-23084EB7F4DB}"/>
              </a:ext>
            </a:extLst>
          </p:cNvPr>
          <p:cNvSpPr>
            <a:spLocks noGrp="1"/>
          </p:cNvSpPr>
          <p:nvPr>
            <p:ph type="title"/>
          </p:nvPr>
        </p:nvSpPr>
        <p:spPr>
          <a:xfrm>
            <a:off x="6517284" y="685799"/>
            <a:ext cx="4988916" cy="2709591"/>
          </a:xfrm>
        </p:spPr>
        <p:txBody>
          <a:bodyPr anchor="b">
            <a:normAutofit/>
          </a:bodyPr>
          <a:lstStyle/>
          <a:p>
            <a:r>
              <a:rPr lang="en-US"/>
              <a:t>Identity Management</a:t>
            </a:r>
          </a:p>
        </p:txBody>
      </p:sp>
      <p:sp>
        <p:nvSpPr>
          <p:cNvPr id="3" name="Content Placeholder 2">
            <a:extLst>
              <a:ext uri="{FF2B5EF4-FFF2-40B4-BE49-F238E27FC236}">
                <a16:creationId xmlns:a16="http://schemas.microsoft.com/office/drawing/2014/main" id="{538C21E3-4A86-AD42-84AE-FEF0C5FAC9CB}"/>
              </a:ext>
            </a:extLst>
          </p:cNvPr>
          <p:cNvSpPr>
            <a:spLocks noGrp="1"/>
          </p:cNvSpPr>
          <p:nvPr>
            <p:ph idx="1"/>
          </p:nvPr>
        </p:nvSpPr>
        <p:spPr>
          <a:xfrm>
            <a:off x="7757839" y="3564412"/>
            <a:ext cx="3748361" cy="2696944"/>
          </a:xfrm>
        </p:spPr>
        <p:txBody>
          <a:bodyPr>
            <a:normAutofit/>
          </a:bodyPr>
          <a:lstStyle/>
          <a:p>
            <a:r>
              <a:rPr lang="en-US"/>
              <a:t>It help us manage our user management better</a:t>
            </a:r>
          </a:p>
          <a:p>
            <a:pPr lvl="1"/>
            <a:r>
              <a:rPr lang="en-US"/>
              <a:t>Provisioning and deprovisioning</a:t>
            </a:r>
          </a:p>
          <a:p>
            <a:pPr lvl="1"/>
            <a:r>
              <a:rPr lang="en-US"/>
              <a:t>Attributes assignment</a:t>
            </a:r>
          </a:p>
          <a:p>
            <a:pPr lvl="1"/>
            <a:r>
              <a:rPr lang="en-US"/>
              <a:t>Role assignments</a:t>
            </a:r>
          </a:p>
        </p:txBody>
      </p:sp>
    </p:spTree>
    <p:extLst>
      <p:ext uri="{BB962C8B-B14F-4D97-AF65-F5344CB8AC3E}">
        <p14:creationId xmlns:p14="http://schemas.microsoft.com/office/powerpoint/2010/main" val="80432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63AA5A-E6E1-46DA-AB40-C58233393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0B9CE3-C86E-164F-B183-4E788564928B}"/>
              </a:ext>
            </a:extLst>
          </p:cNvPr>
          <p:cNvSpPr>
            <a:spLocks noGrp="1"/>
          </p:cNvSpPr>
          <p:nvPr>
            <p:ph type="title"/>
          </p:nvPr>
        </p:nvSpPr>
        <p:spPr>
          <a:xfrm>
            <a:off x="838201" y="596644"/>
            <a:ext cx="10515600" cy="2053369"/>
          </a:xfrm>
        </p:spPr>
        <p:txBody>
          <a:bodyPr anchor="b">
            <a:normAutofit/>
          </a:bodyPr>
          <a:lstStyle/>
          <a:p>
            <a:r>
              <a:rPr lang="en-US"/>
              <a:t>Access Management</a:t>
            </a:r>
          </a:p>
        </p:txBody>
      </p:sp>
      <p:sp>
        <p:nvSpPr>
          <p:cNvPr id="3" name="Content Placeholder 2">
            <a:extLst>
              <a:ext uri="{FF2B5EF4-FFF2-40B4-BE49-F238E27FC236}">
                <a16:creationId xmlns:a16="http://schemas.microsoft.com/office/drawing/2014/main" id="{7EA009B0-18B9-0B4D-BB05-8D090FF4A8CD}"/>
              </a:ext>
            </a:extLst>
          </p:cNvPr>
          <p:cNvSpPr>
            <a:spLocks noGrp="1"/>
          </p:cNvSpPr>
          <p:nvPr>
            <p:ph idx="1"/>
          </p:nvPr>
        </p:nvSpPr>
        <p:spPr>
          <a:xfrm>
            <a:off x="838200" y="3044023"/>
            <a:ext cx="4645696" cy="3110382"/>
          </a:xfrm>
        </p:spPr>
        <p:txBody>
          <a:bodyPr anchor="ctr">
            <a:normAutofit/>
          </a:bodyPr>
          <a:lstStyle/>
          <a:p>
            <a:r>
              <a:rPr lang="en-US"/>
              <a:t>Evaluating the given attributes based on the implemented policies and creating access decision (allowed or not allowed) from them</a:t>
            </a:r>
          </a:p>
          <a:p>
            <a:r>
              <a:rPr lang="en-US"/>
              <a:t>Granting access for particular resources (control users’ access)</a:t>
            </a:r>
          </a:p>
        </p:txBody>
      </p:sp>
      <p:pic>
        <p:nvPicPr>
          <p:cNvPr id="4" name="Picture 3">
            <a:extLst>
              <a:ext uri="{FF2B5EF4-FFF2-40B4-BE49-F238E27FC236}">
                <a16:creationId xmlns:a16="http://schemas.microsoft.com/office/drawing/2014/main" id="{2DD62FDF-06CA-1F41-B566-A5CBE4C2F4C9}"/>
              </a:ext>
            </a:extLst>
          </p:cNvPr>
          <p:cNvPicPr>
            <a:picLocks noChangeAspect="1"/>
          </p:cNvPicPr>
          <p:nvPr/>
        </p:nvPicPr>
        <p:blipFill>
          <a:blip r:embed="rId3"/>
          <a:stretch>
            <a:fillRect/>
          </a:stretch>
        </p:blipFill>
        <p:spPr>
          <a:xfrm>
            <a:off x="6096000" y="3110344"/>
            <a:ext cx="5483896" cy="3084691"/>
          </a:xfrm>
          <a:prstGeom prst="rect">
            <a:avLst/>
          </a:prstGeom>
        </p:spPr>
      </p:pic>
    </p:spTree>
    <p:extLst>
      <p:ext uri="{BB962C8B-B14F-4D97-AF65-F5344CB8AC3E}">
        <p14:creationId xmlns:p14="http://schemas.microsoft.com/office/powerpoint/2010/main" val="3733559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B389D20E-6C00-404F-809C-C2380D24A537}"/>
              </a:ext>
            </a:extLst>
          </p:cNvPr>
          <p:cNvPicPr>
            <a:picLocks noGrp="1" noChangeAspect="1"/>
          </p:cNvPicPr>
          <p:nvPr>
            <p:ph idx="1"/>
          </p:nvPr>
        </p:nvPicPr>
        <p:blipFill rotWithShape="1">
          <a:blip r:embed="rId2"/>
          <a:srcRect b="15730"/>
          <a:stretch/>
        </p:blipFill>
        <p:spPr>
          <a:xfrm>
            <a:off x="20" y="10"/>
            <a:ext cx="12191979" cy="6857989"/>
          </a:xfrm>
          <a:prstGeom prst="rect">
            <a:avLst/>
          </a:prstGeom>
        </p:spPr>
      </p:pic>
      <p:sp>
        <p:nvSpPr>
          <p:cNvPr id="11" name="Rectangle 10">
            <a:extLst>
              <a:ext uri="{FF2B5EF4-FFF2-40B4-BE49-F238E27FC236}">
                <a16:creationId xmlns:a16="http://schemas.microsoft.com/office/drawing/2014/main" id="{F7C2A816-955C-4079-AAAB-066EBD4418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 y="0"/>
            <a:ext cx="8543515" cy="6858000"/>
          </a:xfrm>
          <a:prstGeom prst="rect">
            <a:avLst/>
          </a:prstGeom>
          <a:gradFill flip="none" rotWithShape="1">
            <a:gsLst>
              <a:gs pos="0">
                <a:schemeClr val="tx2">
                  <a:lumMod val="50000"/>
                  <a:alpha val="0"/>
                </a:schemeClr>
              </a:gs>
              <a:gs pos="58000">
                <a:srgbClr val="0E0D12">
                  <a:alpha val="58000"/>
                </a:srgbClr>
              </a:gs>
              <a:gs pos="93000">
                <a:srgbClr val="000000">
                  <a:alpha val="58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0D3123-DE40-FB45-A07C-4DFB576039FB}"/>
              </a:ext>
            </a:extLst>
          </p:cNvPr>
          <p:cNvSpPr>
            <a:spLocks noGrp="1"/>
          </p:cNvSpPr>
          <p:nvPr>
            <p:ph type="title"/>
          </p:nvPr>
        </p:nvSpPr>
        <p:spPr>
          <a:xfrm>
            <a:off x="841248" y="914400"/>
            <a:ext cx="4892948" cy="3427867"/>
          </a:xfrm>
        </p:spPr>
        <p:txBody>
          <a:bodyPr vert="horz" lIns="91440" tIns="45720" rIns="91440" bIns="45720" rtlCol="0" anchor="t">
            <a:normAutofit/>
          </a:bodyPr>
          <a:lstStyle/>
          <a:p>
            <a:pPr>
              <a:lnSpc>
                <a:spcPct val="90000"/>
              </a:lnSpc>
            </a:pPr>
            <a:r>
              <a:rPr lang="en-US" sz="5600">
                <a:solidFill>
                  <a:srgbClr val="FFFFFF"/>
                </a:solidFill>
              </a:rPr>
              <a:t>Further with Identity Management</a:t>
            </a:r>
          </a:p>
        </p:txBody>
      </p:sp>
    </p:spTree>
    <p:extLst>
      <p:ext uri="{BB962C8B-B14F-4D97-AF65-F5344CB8AC3E}">
        <p14:creationId xmlns:p14="http://schemas.microsoft.com/office/powerpoint/2010/main" val="2045355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68F9D89-54B8-41F8-8839-49992D6458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9F0549-15FD-254A-84B1-06844AB029B7}"/>
              </a:ext>
            </a:extLst>
          </p:cNvPr>
          <p:cNvSpPr>
            <a:spLocks noGrp="1"/>
          </p:cNvSpPr>
          <p:nvPr>
            <p:ph type="title"/>
          </p:nvPr>
        </p:nvSpPr>
        <p:spPr>
          <a:xfrm>
            <a:off x="838200" y="685800"/>
            <a:ext cx="5257800" cy="2275480"/>
          </a:xfrm>
        </p:spPr>
        <p:txBody>
          <a:bodyPr>
            <a:normAutofit fontScale="90000"/>
          </a:bodyPr>
          <a:lstStyle/>
          <a:p>
            <a:pPr>
              <a:lnSpc>
                <a:spcPct val="90000"/>
              </a:lnSpc>
            </a:pPr>
            <a:r>
              <a:rPr lang="en-US" sz="5000"/>
              <a:t>Rethinking of (digital) collaboration (for libraries)</a:t>
            </a:r>
          </a:p>
        </p:txBody>
      </p:sp>
      <p:sp>
        <p:nvSpPr>
          <p:cNvPr id="3" name="Content Placeholder 2">
            <a:extLst>
              <a:ext uri="{FF2B5EF4-FFF2-40B4-BE49-F238E27FC236}">
                <a16:creationId xmlns:a16="http://schemas.microsoft.com/office/drawing/2014/main" id="{15E0C565-6FD0-4F4E-83C7-BC9083372AFF}"/>
              </a:ext>
            </a:extLst>
          </p:cNvPr>
          <p:cNvSpPr>
            <a:spLocks noGrp="1"/>
          </p:cNvSpPr>
          <p:nvPr>
            <p:ph idx="1"/>
          </p:nvPr>
        </p:nvSpPr>
        <p:spPr>
          <a:xfrm>
            <a:off x="838199" y="3319796"/>
            <a:ext cx="5257799" cy="2852404"/>
          </a:xfrm>
        </p:spPr>
        <p:txBody>
          <a:bodyPr>
            <a:normAutofit/>
          </a:bodyPr>
          <a:lstStyle/>
          <a:p>
            <a:r>
              <a:rPr lang="en-US"/>
              <a:t>How can we make the collaboration seamless?</a:t>
            </a:r>
          </a:p>
          <a:p>
            <a:r>
              <a:rPr lang="en-US"/>
              <a:t>When users are happy, they will access our resources more</a:t>
            </a:r>
          </a:p>
        </p:txBody>
      </p:sp>
      <p:pic>
        <p:nvPicPr>
          <p:cNvPr id="5" name="Picture 4">
            <a:extLst>
              <a:ext uri="{FF2B5EF4-FFF2-40B4-BE49-F238E27FC236}">
                <a16:creationId xmlns:a16="http://schemas.microsoft.com/office/drawing/2014/main" id="{7B7D0562-66A3-DE42-B438-E18E6185D3FC}"/>
              </a:ext>
            </a:extLst>
          </p:cNvPr>
          <p:cNvPicPr>
            <a:picLocks noChangeAspect="1"/>
          </p:cNvPicPr>
          <p:nvPr/>
        </p:nvPicPr>
        <p:blipFill rotWithShape="1">
          <a:blip r:embed="rId2"/>
          <a:srcRect l="23549" r="18404" b="1"/>
          <a:stretch/>
        </p:blipFill>
        <p:spPr>
          <a:xfrm>
            <a:off x="6662889" y="596644"/>
            <a:ext cx="4925879" cy="5664375"/>
          </a:xfrm>
          <a:prstGeom prst="rect">
            <a:avLst/>
          </a:prstGeom>
        </p:spPr>
      </p:pic>
    </p:spTree>
    <p:extLst>
      <p:ext uri="{BB962C8B-B14F-4D97-AF65-F5344CB8AC3E}">
        <p14:creationId xmlns:p14="http://schemas.microsoft.com/office/powerpoint/2010/main" val="3694320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68F9D89-54B8-41F8-8839-49992D6458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0E5136-297C-E94C-86BF-0FB553474231}"/>
              </a:ext>
            </a:extLst>
          </p:cNvPr>
          <p:cNvSpPr>
            <a:spLocks noGrp="1"/>
          </p:cNvSpPr>
          <p:nvPr>
            <p:ph type="title"/>
          </p:nvPr>
        </p:nvSpPr>
        <p:spPr>
          <a:xfrm>
            <a:off x="838200" y="685800"/>
            <a:ext cx="5257800" cy="2275480"/>
          </a:xfrm>
        </p:spPr>
        <p:txBody>
          <a:bodyPr>
            <a:normAutofit/>
          </a:bodyPr>
          <a:lstStyle/>
          <a:p>
            <a:r>
              <a:rPr lang="en-US"/>
              <a:t>Identity Federation</a:t>
            </a:r>
          </a:p>
        </p:txBody>
      </p:sp>
      <p:pic>
        <p:nvPicPr>
          <p:cNvPr id="5" name="Content Placeholder 4">
            <a:extLst>
              <a:ext uri="{FF2B5EF4-FFF2-40B4-BE49-F238E27FC236}">
                <a16:creationId xmlns:a16="http://schemas.microsoft.com/office/drawing/2014/main" id="{190F16B9-1622-F042-8B16-139C2AC8A229}"/>
              </a:ext>
            </a:extLst>
          </p:cNvPr>
          <p:cNvPicPr>
            <a:picLocks noGrp="1" noChangeAspect="1"/>
          </p:cNvPicPr>
          <p:nvPr>
            <p:ph idx="1"/>
          </p:nvPr>
        </p:nvPicPr>
        <p:blipFill>
          <a:blip r:embed="rId3"/>
          <a:stretch>
            <a:fillRect/>
          </a:stretch>
        </p:blipFill>
        <p:spPr>
          <a:xfrm>
            <a:off x="1264045" y="3319463"/>
            <a:ext cx="4406110" cy="2852737"/>
          </a:xfrm>
          <a:prstGeom prst="rect">
            <a:avLst/>
          </a:prstGeom>
        </p:spPr>
      </p:pic>
      <p:pic>
        <p:nvPicPr>
          <p:cNvPr id="4" name="Picture 3">
            <a:extLst>
              <a:ext uri="{FF2B5EF4-FFF2-40B4-BE49-F238E27FC236}">
                <a16:creationId xmlns:a16="http://schemas.microsoft.com/office/drawing/2014/main" id="{89C4E6D5-1585-F543-8CE8-491CFEBBC104}"/>
              </a:ext>
            </a:extLst>
          </p:cNvPr>
          <p:cNvPicPr>
            <a:picLocks noChangeAspect="1"/>
          </p:cNvPicPr>
          <p:nvPr/>
        </p:nvPicPr>
        <p:blipFill rotWithShape="1">
          <a:blip r:embed="rId4"/>
          <a:srcRect l="28020" r="36543" b="1"/>
          <a:stretch/>
        </p:blipFill>
        <p:spPr>
          <a:xfrm>
            <a:off x="6662889" y="596644"/>
            <a:ext cx="4925879" cy="5664375"/>
          </a:xfrm>
          <a:prstGeom prst="rect">
            <a:avLst/>
          </a:prstGeom>
        </p:spPr>
      </p:pic>
    </p:spTree>
    <p:extLst>
      <p:ext uri="{BB962C8B-B14F-4D97-AF65-F5344CB8AC3E}">
        <p14:creationId xmlns:p14="http://schemas.microsoft.com/office/powerpoint/2010/main" val="257022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3366BB0-BF67-4519-BA41-2F0021F5E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63B51F-EBA2-5B43-B805-6AE7C8A604AF}"/>
              </a:ext>
            </a:extLst>
          </p:cNvPr>
          <p:cNvSpPr>
            <a:spLocks noGrp="1"/>
          </p:cNvSpPr>
          <p:nvPr>
            <p:ph type="title"/>
          </p:nvPr>
        </p:nvSpPr>
        <p:spPr>
          <a:xfrm>
            <a:off x="6096000" y="685799"/>
            <a:ext cx="5257800" cy="2674767"/>
          </a:xfrm>
        </p:spPr>
        <p:txBody>
          <a:bodyPr anchor="b">
            <a:normAutofit/>
          </a:bodyPr>
          <a:lstStyle/>
          <a:p>
            <a:r>
              <a:rPr lang="en-US"/>
              <a:t>It’s not just merely an SSO</a:t>
            </a:r>
          </a:p>
        </p:txBody>
      </p:sp>
      <p:sp>
        <p:nvSpPr>
          <p:cNvPr id="3" name="Content Placeholder 2">
            <a:extLst>
              <a:ext uri="{FF2B5EF4-FFF2-40B4-BE49-F238E27FC236}">
                <a16:creationId xmlns:a16="http://schemas.microsoft.com/office/drawing/2014/main" id="{AB8FD439-49FC-6E42-BFF4-A1024D02D32B}"/>
              </a:ext>
            </a:extLst>
          </p:cNvPr>
          <p:cNvSpPr>
            <a:spLocks noGrp="1"/>
          </p:cNvSpPr>
          <p:nvPr>
            <p:ph idx="1"/>
          </p:nvPr>
        </p:nvSpPr>
        <p:spPr>
          <a:xfrm>
            <a:off x="6096000" y="3599357"/>
            <a:ext cx="5257800" cy="2661661"/>
          </a:xfrm>
        </p:spPr>
        <p:txBody>
          <a:bodyPr>
            <a:normAutofit fontScale="92500" lnSpcReduction="20000"/>
          </a:bodyPr>
          <a:lstStyle/>
          <a:p>
            <a:pPr>
              <a:lnSpc>
                <a:spcPct val="150000"/>
              </a:lnSpc>
            </a:pPr>
            <a:r>
              <a:rPr lang="en-US" sz="1500"/>
              <a:t>SSO is designed to authenticate a single credential across various system WITHIN one organization</a:t>
            </a:r>
          </a:p>
          <a:p>
            <a:pPr>
              <a:lnSpc>
                <a:spcPct val="150000"/>
              </a:lnSpc>
            </a:pPr>
            <a:r>
              <a:rPr lang="en-US" sz="1500"/>
              <a:t>Federated identity offer single access to several applications ACROSS various enterprises/organizations</a:t>
            </a:r>
          </a:p>
          <a:p>
            <a:pPr lvl="1">
              <a:lnSpc>
                <a:spcPct val="150000"/>
              </a:lnSpc>
            </a:pPr>
            <a:r>
              <a:rPr lang="en-US" sz="1500"/>
              <a:t>Organization can use multiple services from multiple vendors with same user experiences</a:t>
            </a:r>
          </a:p>
          <a:p>
            <a:pPr lvl="1">
              <a:lnSpc>
                <a:spcPct val="150000"/>
              </a:lnSpc>
            </a:pPr>
            <a:r>
              <a:rPr lang="en-US" sz="1500"/>
              <a:t>Inter organizations can collaborate more in sharing their resources</a:t>
            </a:r>
          </a:p>
        </p:txBody>
      </p:sp>
      <p:pic>
        <p:nvPicPr>
          <p:cNvPr id="4" name="Picture 3" descr="A few people working on their laptops&#10;&#10;Description automatically generated with low confidence">
            <a:extLst>
              <a:ext uri="{FF2B5EF4-FFF2-40B4-BE49-F238E27FC236}">
                <a16:creationId xmlns:a16="http://schemas.microsoft.com/office/drawing/2014/main" id="{8430C04F-3B5A-D447-A7F2-2F2341ACC497}"/>
              </a:ext>
            </a:extLst>
          </p:cNvPr>
          <p:cNvPicPr>
            <a:picLocks noChangeAspect="1"/>
          </p:cNvPicPr>
          <p:nvPr/>
        </p:nvPicPr>
        <p:blipFill rotWithShape="1">
          <a:blip r:embed="rId3"/>
          <a:srcRect l="22293" r="19118" b="2"/>
          <a:stretch/>
        </p:blipFill>
        <p:spPr>
          <a:xfrm>
            <a:off x="594068" y="596644"/>
            <a:ext cx="4990587" cy="5664375"/>
          </a:xfrm>
          <a:prstGeom prst="rect">
            <a:avLst/>
          </a:prstGeom>
        </p:spPr>
      </p:pic>
    </p:spTree>
    <p:extLst>
      <p:ext uri="{BB962C8B-B14F-4D97-AF65-F5344CB8AC3E}">
        <p14:creationId xmlns:p14="http://schemas.microsoft.com/office/powerpoint/2010/main" val="4038876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93366BB0-BF67-4519-BA41-2F0021F5E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F380F7-5317-C349-A9C5-C271039C1962}"/>
              </a:ext>
            </a:extLst>
          </p:cNvPr>
          <p:cNvSpPr>
            <a:spLocks noGrp="1"/>
          </p:cNvSpPr>
          <p:nvPr>
            <p:ph type="title"/>
          </p:nvPr>
        </p:nvSpPr>
        <p:spPr>
          <a:xfrm>
            <a:off x="6096000" y="685799"/>
            <a:ext cx="5257800" cy="2674767"/>
          </a:xfrm>
        </p:spPr>
        <p:txBody>
          <a:bodyPr vert="horz" lIns="91440" tIns="45720" rIns="91440" bIns="45720" rtlCol="0" anchor="t">
            <a:normAutofit/>
          </a:bodyPr>
          <a:lstStyle/>
          <a:p>
            <a:r>
              <a:rPr lang="en-US">
                <a:latin typeface="Aharoni"/>
                <a:cs typeface="Angsana New"/>
              </a:rPr>
              <a:t>Imagine this</a:t>
            </a:r>
          </a:p>
        </p:txBody>
      </p:sp>
      <p:sp>
        <p:nvSpPr>
          <p:cNvPr id="3" name="Content Placeholder 2">
            <a:extLst>
              <a:ext uri="{FF2B5EF4-FFF2-40B4-BE49-F238E27FC236}">
                <a16:creationId xmlns:a16="http://schemas.microsoft.com/office/drawing/2014/main" id="{4C513549-142D-3143-897B-135D2D2F7B83}"/>
              </a:ext>
            </a:extLst>
          </p:cNvPr>
          <p:cNvSpPr>
            <a:spLocks noGrp="1"/>
          </p:cNvSpPr>
          <p:nvPr>
            <p:ph idx="1"/>
          </p:nvPr>
        </p:nvSpPr>
        <p:spPr>
          <a:xfrm>
            <a:off x="6096000" y="2207879"/>
            <a:ext cx="5257800" cy="4053139"/>
          </a:xfrm>
        </p:spPr>
        <p:txBody>
          <a:bodyPr>
            <a:normAutofit/>
          </a:bodyPr>
          <a:lstStyle/>
          <a:p>
            <a:pPr>
              <a:lnSpc>
                <a:spcPct val="100000"/>
              </a:lnSpc>
            </a:pPr>
            <a:r>
              <a:rPr lang="en-US" sz="1600"/>
              <a:t>A situation where one can access digital resources of other organization and authenticated against his/her own identity system</a:t>
            </a:r>
          </a:p>
          <a:p>
            <a:pPr lvl="1">
              <a:lnSpc>
                <a:spcPct val="100000"/>
              </a:lnSpc>
            </a:pPr>
            <a:r>
              <a:rPr lang="en-US" sz="1600"/>
              <a:t>Home organization do not need to set up its own user database to allow </a:t>
            </a:r>
            <a:r>
              <a:rPr lang="en-US" sz="1600" i="1"/>
              <a:t>visitor</a:t>
            </a:r>
            <a:r>
              <a:rPr lang="en-US" sz="1600"/>
              <a:t> to access its resources</a:t>
            </a:r>
          </a:p>
          <a:p>
            <a:pPr>
              <a:lnSpc>
                <a:spcPct val="100000"/>
              </a:lnSpc>
            </a:pPr>
            <a:r>
              <a:rPr lang="en-US" sz="1600" b="1" i="1"/>
              <a:t>Case study:</a:t>
            </a:r>
          </a:p>
          <a:p>
            <a:pPr lvl="1">
              <a:lnSpc>
                <a:spcPct val="100000"/>
              </a:lnSpc>
            </a:pPr>
            <a:r>
              <a:rPr lang="en-US" sz="1600"/>
              <a:t>National library can offer university students/lecturers to access their journal subscriptions rather than ask them to sign up with their own institutions SSO system</a:t>
            </a:r>
          </a:p>
          <a:p>
            <a:pPr lvl="1">
              <a:lnSpc>
                <a:spcPct val="100000"/>
              </a:lnSpc>
            </a:pPr>
            <a:r>
              <a:rPr lang="en-US" sz="1600"/>
              <a:t>Scientists can more easily participate in global collaboration when the collaborations do not have to set up individual accounts</a:t>
            </a:r>
          </a:p>
        </p:txBody>
      </p:sp>
      <p:pic>
        <p:nvPicPr>
          <p:cNvPr id="4" name="Picture 3">
            <a:extLst>
              <a:ext uri="{FF2B5EF4-FFF2-40B4-BE49-F238E27FC236}">
                <a16:creationId xmlns:a16="http://schemas.microsoft.com/office/drawing/2014/main" id="{8A5265FC-2B1E-184A-8AB4-2B0F94979EC3}"/>
              </a:ext>
            </a:extLst>
          </p:cNvPr>
          <p:cNvPicPr>
            <a:picLocks noChangeAspect="1"/>
          </p:cNvPicPr>
          <p:nvPr/>
        </p:nvPicPr>
        <p:blipFill rotWithShape="1">
          <a:blip r:embed="rId2"/>
          <a:srcRect r="39207"/>
          <a:stretch/>
        </p:blipFill>
        <p:spPr>
          <a:xfrm>
            <a:off x="594068" y="596644"/>
            <a:ext cx="4990587" cy="5664375"/>
          </a:xfrm>
          <a:prstGeom prst="rect">
            <a:avLst/>
          </a:prstGeom>
        </p:spPr>
      </p:pic>
    </p:spTree>
    <p:extLst>
      <p:ext uri="{BB962C8B-B14F-4D97-AF65-F5344CB8AC3E}">
        <p14:creationId xmlns:p14="http://schemas.microsoft.com/office/powerpoint/2010/main" val="4011789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B3072-40E0-2C40-978A-7C8850F05CF6}"/>
              </a:ext>
            </a:extLst>
          </p:cNvPr>
          <p:cNvSpPr>
            <a:spLocks noGrp="1"/>
          </p:cNvSpPr>
          <p:nvPr>
            <p:ph type="title"/>
          </p:nvPr>
        </p:nvSpPr>
        <p:spPr/>
        <p:txBody>
          <a:bodyPr>
            <a:noAutofit/>
          </a:bodyPr>
          <a:lstStyle/>
          <a:p>
            <a:r>
              <a:rPr lang="en-US" sz="4400"/>
              <a:t>Some other scenarios of collaboration</a:t>
            </a:r>
          </a:p>
        </p:txBody>
      </p:sp>
      <p:sp>
        <p:nvSpPr>
          <p:cNvPr id="3" name="Content Placeholder 2">
            <a:extLst>
              <a:ext uri="{FF2B5EF4-FFF2-40B4-BE49-F238E27FC236}">
                <a16:creationId xmlns:a16="http://schemas.microsoft.com/office/drawing/2014/main" id="{6C870051-DA1A-AF48-877C-8122522ED1C9}"/>
              </a:ext>
            </a:extLst>
          </p:cNvPr>
          <p:cNvSpPr>
            <a:spLocks noGrp="1"/>
          </p:cNvSpPr>
          <p:nvPr>
            <p:ph idx="1"/>
          </p:nvPr>
        </p:nvSpPr>
        <p:spPr/>
        <p:txBody>
          <a:bodyPr numCol="2">
            <a:normAutofit/>
          </a:bodyPr>
          <a:lstStyle/>
          <a:p>
            <a:r>
              <a:rPr lang="en-US"/>
              <a:t>Document Management</a:t>
            </a:r>
          </a:p>
          <a:p>
            <a:pPr lvl="1"/>
            <a:r>
              <a:rPr lang="en-US"/>
              <a:t>Storage and retrieval</a:t>
            </a:r>
          </a:p>
          <a:p>
            <a:pPr lvl="1"/>
            <a:r>
              <a:rPr lang="en-US"/>
              <a:t>Search</a:t>
            </a:r>
          </a:p>
          <a:p>
            <a:pPr lvl="1"/>
            <a:r>
              <a:rPr lang="en-US"/>
              <a:t>Categorize</a:t>
            </a:r>
          </a:p>
          <a:p>
            <a:r>
              <a:rPr lang="en-US"/>
              <a:t>Information Management</a:t>
            </a:r>
          </a:p>
          <a:p>
            <a:pPr lvl="1"/>
            <a:r>
              <a:rPr lang="en-US"/>
              <a:t>Calendar</a:t>
            </a:r>
          </a:p>
          <a:p>
            <a:pPr lvl="1"/>
            <a:r>
              <a:rPr lang="en-US"/>
              <a:t>Contacts</a:t>
            </a:r>
          </a:p>
          <a:p>
            <a:pPr lvl="1"/>
            <a:r>
              <a:rPr lang="en-US"/>
              <a:t>Discussions</a:t>
            </a:r>
          </a:p>
          <a:p>
            <a:pPr lvl="1"/>
            <a:r>
              <a:rPr lang="en-US"/>
              <a:t>Wikis</a:t>
            </a:r>
          </a:p>
          <a:p>
            <a:endParaRPr lang="en-US"/>
          </a:p>
          <a:p>
            <a:r>
              <a:rPr lang="en-US"/>
              <a:t>Collaboration</a:t>
            </a:r>
          </a:p>
          <a:p>
            <a:pPr lvl="1"/>
            <a:r>
              <a:rPr lang="en-US"/>
              <a:t>Access controls</a:t>
            </a:r>
          </a:p>
          <a:p>
            <a:pPr lvl="1"/>
            <a:r>
              <a:rPr lang="en-US"/>
              <a:t>Project workspaces</a:t>
            </a:r>
          </a:p>
          <a:p>
            <a:pPr lvl="1"/>
            <a:r>
              <a:rPr lang="en-US"/>
              <a:t>Data sharing</a:t>
            </a:r>
          </a:p>
          <a:p>
            <a:pPr lvl="1"/>
            <a:r>
              <a:rPr lang="en-US"/>
              <a:t>Project discussions</a:t>
            </a:r>
          </a:p>
        </p:txBody>
      </p:sp>
    </p:spTree>
    <p:extLst>
      <p:ext uri="{BB962C8B-B14F-4D97-AF65-F5344CB8AC3E}">
        <p14:creationId xmlns:p14="http://schemas.microsoft.com/office/powerpoint/2010/main" val="1465616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80F9D-6F28-484B-B87A-A720475F06EC}"/>
              </a:ext>
            </a:extLst>
          </p:cNvPr>
          <p:cNvSpPr>
            <a:spLocks noGrp="1"/>
          </p:cNvSpPr>
          <p:nvPr>
            <p:ph type="title"/>
          </p:nvPr>
        </p:nvSpPr>
        <p:spPr/>
        <p:txBody>
          <a:bodyPr/>
          <a:lstStyle/>
          <a:p>
            <a:r>
              <a:rPr lang="en-US"/>
              <a:t>Benefits</a:t>
            </a:r>
          </a:p>
        </p:txBody>
      </p:sp>
      <p:sp>
        <p:nvSpPr>
          <p:cNvPr id="3" name="Content Placeholder 2">
            <a:extLst>
              <a:ext uri="{FF2B5EF4-FFF2-40B4-BE49-F238E27FC236}">
                <a16:creationId xmlns:a16="http://schemas.microsoft.com/office/drawing/2014/main" id="{E5380279-1F37-4B4E-8B8A-5FE5F0E97A24}"/>
              </a:ext>
            </a:extLst>
          </p:cNvPr>
          <p:cNvSpPr>
            <a:spLocks noGrp="1"/>
          </p:cNvSpPr>
          <p:nvPr>
            <p:ph idx="1"/>
          </p:nvPr>
        </p:nvSpPr>
        <p:spPr/>
        <p:txBody>
          <a:bodyPr/>
          <a:lstStyle/>
          <a:p>
            <a:r>
              <a:rPr lang="en-US"/>
              <a:t>Verified affiliation</a:t>
            </a:r>
          </a:p>
          <a:p>
            <a:r>
              <a:rPr lang="en-US"/>
              <a:t>Unique, verified information about user states</a:t>
            </a:r>
          </a:p>
          <a:p>
            <a:r>
              <a:rPr lang="en-US"/>
              <a:t>Accurate and up-to-date information</a:t>
            </a:r>
          </a:p>
          <a:p>
            <a:r>
              <a:rPr lang="en-US"/>
              <a:t>Automated verification of status</a:t>
            </a:r>
          </a:p>
          <a:p>
            <a:r>
              <a:rPr lang="en-US"/>
              <a:t>No need to support per service username and password</a:t>
            </a:r>
          </a:p>
          <a:p>
            <a:r>
              <a:rPr lang="en-US"/>
              <a:t>Reduced integration effort (do once, reuse many)</a:t>
            </a:r>
          </a:p>
          <a:p>
            <a:r>
              <a:rPr lang="en-US"/>
              <a:t>Reduced overhead for user support</a:t>
            </a:r>
          </a:p>
          <a:p>
            <a:endParaRPr lang="en-US"/>
          </a:p>
        </p:txBody>
      </p:sp>
    </p:spTree>
    <p:extLst>
      <p:ext uri="{BB962C8B-B14F-4D97-AF65-F5344CB8AC3E}">
        <p14:creationId xmlns:p14="http://schemas.microsoft.com/office/powerpoint/2010/main" val="1819278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FB869131-809F-4714-9B05-385CAF009A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BED6956-9311-E84B-87E9-3C36510902C0}"/>
              </a:ext>
            </a:extLst>
          </p:cNvPr>
          <p:cNvPicPr>
            <a:picLocks noChangeAspect="1"/>
          </p:cNvPicPr>
          <p:nvPr/>
        </p:nvPicPr>
        <p:blipFill rotWithShape="1">
          <a:blip r:embed="rId2">
            <a:duotone>
              <a:prstClr val="black"/>
              <a:prstClr val="white"/>
            </a:duotone>
            <a:alphaModFix amt="30000"/>
          </a:blip>
          <a:srcRect r="20772"/>
          <a:stretch/>
        </p:blipFill>
        <p:spPr>
          <a:xfrm>
            <a:off x="594360" y="596644"/>
            <a:ext cx="6698586" cy="5664712"/>
          </a:xfrm>
          <a:prstGeom prst="rect">
            <a:avLst/>
          </a:prstGeom>
        </p:spPr>
      </p:pic>
      <p:sp>
        <p:nvSpPr>
          <p:cNvPr id="2" name="Title 1">
            <a:extLst>
              <a:ext uri="{FF2B5EF4-FFF2-40B4-BE49-F238E27FC236}">
                <a16:creationId xmlns:a16="http://schemas.microsoft.com/office/drawing/2014/main" id="{BCBFEE7B-118D-244B-8F58-D0368CE2260B}"/>
              </a:ext>
            </a:extLst>
          </p:cNvPr>
          <p:cNvSpPr>
            <a:spLocks noGrp="1"/>
          </p:cNvSpPr>
          <p:nvPr>
            <p:ph type="title"/>
          </p:nvPr>
        </p:nvSpPr>
        <p:spPr>
          <a:xfrm>
            <a:off x="6517284" y="685799"/>
            <a:ext cx="4988916" cy="2709591"/>
          </a:xfrm>
        </p:spPr>
        <p:txBody>
          <a:bodyPr anchor="b">
            <a:normAutofit/>
          </a:bodyPr>
          <a:lstStyle/>
          <a:p>
            <a:r>
              <a:rPr lang="en-US"/>
              <a:t>It’s all because of pandemic</a:t>
            </a:r>
          </a:p>
        </p:txBody>
      </p:sp>
      <p:sp>
        <p:nvSpPr>
          <p:cNvPr id="3" name="Content Placeholder 2">
            <a:extLst>
              <a:ext uri="{FF2B5EF4-FFF2-40B4-BE49-F238E27FC236}">
                <a16:creationId xmlns:a16="http://schemas.microsoft.com/office/drawing/2014/main" id="{3FED2027-5706-2C46-B38F-6F0833FFE11A}"/>
              </a:ext>
            </a:extLst>
          </p:cNvPr>
          <p:cNvSpPr>
            <a:spLocks noGrp="1"/>
          </p:cNvSpPr>
          <p:nvPr>
            <p:ph idx="1"/>
          </p:nvPr>
        </p:nvSpPr>
        <p:spPr>
          <a:xfrm>
            <a:off x="7757839" y="3564412"/>
            <a:ext cx="3748361" cy="2696944"/>
          </a:xfrm>
        </p:spPr>
        <p:txBody>
          <a:bodyPr>
            <a:normAutofit/>
          </a:bodyPr>
          <a:lstStyle/>
          <a:p>
            <a:pPr>
              <a:lnSpc>
                <a:spcPct val="100000"/>
              </a:lnSpc>
            </a:pPr>
            <a:r>
              <a:rPr lang="en-US" sz="1700"/>
              <a:t>Network is extending from office/school to house</a:t>
            </a:r>
          </a:p>
          <a:p>
            <a:pPr lvl="1">
              <a:lnSpc>
                <a:spcPct val="100000"/>
              </a:lnSpc>
            </a:pPr>
            <a:r>
              <a:rPr lang="en-US" sz="1700"/>
              <a:t>IT operational move from well known environment into uncharted territories</a:t>
            </a:r>
          </a:p>
          <a:p>
            <a:pPr>
              <a:lnSpc>
                <a:spcPct val="100000"/>
              </a:lnSpc>
            </a:pPr>
            <a:r>
              <a:rPr lang="en-US" sz="1700"/>
              <a:t>While at the same time, we need to maintain accessibility of all our digital resources</a:t>
            </a:r>
          </a:p>
        </p:txBody>
      </p:sp>
    </p:spTree>
    <p:extLst>
      <p:ext uri="{BB962C8B-B14F-4D97-AF65-F5344CB8AC3E}">
        <p14:creationId xmlns:p14="http://schemas.microsoft.com/office/powerpoint/2010/main" val="35151213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C37C960-91F5-4F61-B2CD-8A0379207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EA5614-7B39-9040-90C2-D9BE5F59412B}"/>
              </a:ext>
            </a:extLst>
          </p:cNvPr>
          <p:cNvSpPr>
            <a:spLocks noGrp="1"/>
          </p:cNvSpPr>
          <p:nvPr>
            <p:ph type="title"/>
          </p:nvPr>
        </p:nvSpPr>
        <p:spPr>
          <a:xfrm>
            <a:off x="838201" y="596644"/>
            <a:ext cx="6016888" cy="3435606"/>
          </a:xfrm>
        </p:spPr>
        <p:txBody>
          <a:bodyPr vert="horz" lIns="91440" tIns="45720" rIns="91440" bIns="45720" rtlCol="0" anchor="b">
            <a:normAutofit/>
          </a:bodyPr>
          <a:lstStyle/>
          <a:p>
            <a:r>
              <a:rPr lang="en-US" sz="6600"/>
              <a:t>Q&amp;A</a:t>
            </a:r>
          </a:p>
        </p:txBody>
      </p:sp>
      <p:pic>
        <p:nvPicPr>
          <p:cNvPr id="4" name="Content Placeholder 3">
            <a:extLst>
              <a:ext uri="{FF2B5EF4-FFF2-40B4-BE49-F238E27FC236}">
                <a16:creationId xmlns:a16="http://schemas.microsoft.com/office/drawing/2014/main" id="{670E25DD-CAC8-394C-9481-C2A87D04DF32}"/>
              </a:ext>
            </a:extLst>
          </p:cNvPr>
          <p:cNvPicPr>
            <a:picLocks noGrp="1" noChangeAspect="1"/>
          </p:cNvPicPr>
          <p:nvPr>
            <p:ph idx="1"/>
          </p:nvPr>
        </p:nvPicPr>
        <p:blipFill>
          <a:blip r:embed="rId2"/>
          <a:stretch>
            <a:fillRect/>
          </a:stretch>
        </p:blipFill>
        <p:spPr>
          <a:xfrm>
            <a:off x="7572801" y="596644"/>
            <a:ext cx="3777307" cy="5658888"/>
          </a:xfrm>
          <a:prstGeom prst="rect">
            <a:avLst/>
          </a:prstGeom>
        </p:spPr>
      </p:pic>
    </p:spTree>
    <p:extLst>
      <p:ext uri="{BB962C8B-B14F-4D97-AF65-F5344CB8AC3E}">
        <p14:creationId xmlns:p14="http://schemas.microsoft.com/office/powerpoint/2010/main" val="3513850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366BB0-BF67-4519-BA41-2F0021F5E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9B00A5-23BA-164B-A78A-4491ABEB1B96}"/>
              </a:ext>
            </a:extLst>
          </p:cNvPr>
          <p:cNvSpPr>
            <a:spLocks noGrp="1"/>
          </p:cNvSpPr>
          <p:nvPr>
            <p:ph type="title"/>
          </p:nvPr>
        </p:nvSpPr>
        <p:spPr>
          <a:xfrm>
            <a:off x="6096000" y="685799"/>
            <a:ext cx="5257800" cy="2674767"/>
          </a:xfrm>
        </p:spPr>
        <p:txBody>
          <a:bodyPr anchor="b">
            <a:normAutofit/>
          </a:bodyPr>
          <a:lstStyle/>
          <a:p>
            <a:r>
              <a:rPr lang="en-US"/>
              <a:t>Question raised</a:t>
            </a:r>
          </a:p>
        </p:txBody>
      </p:sp>
      <p:sp>
        <p:nvSpPr>
          <p:cNvPr id="3" name="Content Placeholder 2">
            <a:extLst>
              <a:ext uri="{FF2B5EF4-FFF2-40B4-BE49-F238E27FC236}">
                <a16:creationId xmlns:a16="http://schemas.microsoft.com/office/drawing/2014/main" id="{E702FA9F-BCCD-8141-9BBE-2281CFDBA00B}"/>
              </a:ext>
            </a:extLst>
          </p:cNvPr>
          <p:cNvSpPr>
            <a:spLocks noGrp="1"/>
          </p:cNvSpPr>
          <p:nvPr>
            <p:ph idx="1"/>
          </p:nvPr>
        </p:nvSpPr>
        <p:spPr>
          <a:xfrm>
            <a:off x="6096000" y="3599357"/>
            <a:ext cx="5257800" cy="2661661"/>
          </a:xfrm>
        </p:spPr>
        <p:txBody>
          <a:bodyPr>
            <a:normAutofit/>
          </a:bodyPr>
          <a:lstStyle/>
          <a:p>
            <a:r>
              <a:rPr lang="en-US"/>
              <a:t>How can we deliver digital resources while maintaining security aspects (confidentiality, integrity, accessibility)</a:t>
            </a:r>
          </a:p>
        </p:txBody>
      </p:sp>
      <p:pic>
        <p:nvPicPr>
          <p:cNvPr id="4" name="Picture 3">
            <a:extLst>
              <a:ext uri="{FF2B5EF4-FFF2-40B4-BE49-F238E27FC236}">
                <a16:creationId xmlns:a16="http://schemas.microsoft.com/office/drawing/2014/main" id="{DE434B8A-8D13-F34B-A510-BAD35CABCF3A}"/>
              </a:ext>
            </a:extLst>
          </p:cNvPr>
          <p:cNvPicPr>
            <a:picLocks noChangeAspect="1"/>
          </p:cNvPicPr>
          <p:nvPr/>
        </p:nvPicPr>
        <p:blipFill rotWithShape="1">
          <a:blip r:embed="rId2"/>
          <a:srcRect t="16648" r="-2" b="7589"/>
          <a:stretch/>
        </p:blipFill>
        <p:spPr>
          <a:xfrm>
            <a:off x="594068" y="596644"/>
            <a:ext cx="4990587" cy="5664375"/>
          </a:xfrm>
          <a:prstGeom prst="rect">
            <a:avLst/>
          </a:prstGeom>
        </p:spPr>
      </p:pic>
    </p:spTree>
    <p:extLst>
      <p:ext uri="{BB962C8B-B14F-4D97-AF65-F5344CB8AC3E}">
        <p14:creationId xmlns:p14="http://schemas.microsoft.com/office/powerpoint/2010/main" val="1903713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68F9D89-54B8-41F8-8839-49992D6458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CF368D-90C5-C448-832C-0F85F1483660}"/>
              </a:ext>
            </a:extLst>
          </p:cNvPr>
          <p:cNvSpPr>
            <a:spLocks noGrp="1"/>
          </p:cNvSpPr>
          <p:nvPr>
            <p:ph type="title"/>
          </p:nvPr>
        </p:nvSpPr>
        <p:spPr>
          <a:xfrm>
            <a:off x="838200" y="685800"/>
            <a:ext cx="5257800" cy="2275480"/>
          </a:xfrm>
        </p:spPr>
        <p:txBody>
          <a:bodyPr>
            <a:normAutofit/>
          </a:bodyPr>
          <a:lstStyle/>
          <a:p>
            <a:r>
              <a:rPr lang="en-US"/>
              <a:t>Identity Access Management</a:t>
            </a:r>
          </a:p>
        </p:txBody>
      </p:sp>
      <p:sp>
        <p:nvSpPr>
          <p:cNvPr id="3" name="Content Placeholder 2">
            <a:extLst>
              <a:ext uri="{FF2B5EF4-FFF2-40B4-BE49-F238E27FC236}">
                <a16:creationId xmlns:a16="http://schemas.microsoft.com/office/drawing/2014/main" id="{D890DD3C-116B-4441-BC09-DFE40CAC7C3F}"/>
              </a:ext>
            </a:extLst>
          </p:cNvPr>
          <p:cNvSpPr>
            <a:spLocks noGrp="1"/>
          </p:cNvSpPr>
          <p:nvPr>
            <p:ph idx="1"/>
          </p:nvPr>
        </p:nvSpPr>
        <p:spPr>
          <a:xfrm>
            <a:off x="838199" y="3319796"/>
            <a:ext cx="5257799" cy="2852404"/>
          </a:xfrm>
        </p:spPr>
        <p:txBody>
          <a:bodyPr>
            <a:normAutofit/>
          </a:bodyPr>
          <a:lstStyle/>
          <a:p>
            <a:pPr>
              <a:lnSpc>
                <a:spcPct val="100000"/>
              </a:lnSpc>
            </a:pPr>
            <a:r>
              <a:rPr lang="en-US" sz="1600"/>
              <a:t>By definition, it is a means to ensures only authorized people have access to technology resources</a:t>
            </a:r>
          </a:p>
          <a:p>
            <a:pPr>
              <a:lnSpc>
                <a:spcPct val="100000"/>
              </a:lnSpc>
            </a:pPr>
            <a:r>
              <a:rPr lang="en-US" sz="1600"/>
              <a:t>What make IAM different from a simple login page is it includes policies applied in organization</a:t>
            </a:r>
          </a:p>
          <a:p>
            <a:pPr>
              <a:lnSpc>
                <a:spcPct val="100000"/>
              </a:lnSpc>
            </a:pPr>
            <a:r>
              <a:rPr lang="en-US" sz="1600"/>
              <a:t>It authenticate and authorize people or groups of people, or software applications by providing user access rights and restrictions based on their identities </a:t>
            </a:r>
          </a:p>
        </p:txBody>
      </p:sp>
      <p:pic>
        <p:nvPicPr>
          <p:cNvPr id="4" name="Picture 3">
            <a:extLst>
              <a:ext uri="{FF2B5EF4-FFF2-40B4-BE49-F238E27FC236}">
                <a16:creationId xmlns:a16="http://schemas.microsoft.com/office/drawing/2014/main" id="{66CF3A42-766A-2948-9331-A7DC93371A42}"/>
              </a:ext>
            </a:extLst>
          </p:cNvPr>
          <p:cNvPicPr>
            <a:picLocks noChangeAspect="1"/>
          </p:cNvPicPr>
          <p:nvPr/>
        </p:nvPicPr>
        <p:blipFill rotWithShape="1">
          <a:blip r:embed="rId2"/>
          <a:srcRect l="38540" t="-1" r="16021" b="-1"/>
          <a:stretch/>
        </p:blipFill>
        <p:spPr>
          <a:xfrm>
            <a:off x="6662889" y="596644"/>
            <a:ext cx="4925879" cy="5664375"/>
          </a:xfrm>
          <a:prstGeom prst="rect">
            <a:avLst/>
          </a:prstGeom>
        </p:spPr>
      </p:pic>
    </p:spTree>
    <p:extLst>
      <p:ext uri="{BB962C8B-B14F-4D97-AF65-F5344CB8AC3E}">
        <p14:creationId xmlns:p14="http://schemas.microsoft.com/office/powerpoint/2010/main" val="3401641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3">
            <a:extLst>
              <a:ext uri="{FF2B5EF4-FFF2-40B4-BE49-F238E27FC236}">
                <a16:creationId xmlns:a16="http://schemas.microsoft.com/office/drawing/2014/main" id="{368F9D89-54B8-41F8-8839-49992D6458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85135E-1353-9947-A167-F65C4587FCEB}"/>
              </a:ext>
            </a:extLst>
          </p:cNvPr>
          <p:cNvSpPr>
            <a:spLocks noGrp="1"/>
          </p:cNvSpPr>
          <p:nvPr>
            <p:ph type="title"/>
          </p:nvPr>
        </p:nvSpPr>
        <p:spPr>
          <a:xfrm>
            <a:off x="838200" y="685800"/>
            <a:ext cx="5257800" cy="2275480"/>
          </a:xfrm>
        </p:spPr>
        <p:txBody>
          <a:bodyPr>
            <a:normAutofit/>
          </a:bodyPr>
          <a:lstStyle/>
          <a:p>
            <a:r>
              <a:rPr lang="en-US"/>
              <a:t>Why do we need one?</a:t>
            </a:r>
          </a:p>
        </p:txBody>
      </p:sp>
      <p:sp>
        <p:nvSpPr>
          <p:cNvPr id="3" name="Content Placeholder 2">
            <a:extLst>
              <a:ext uri="{FF2B5EF4-FFF2-40B4-BE49-F238E27FC236}">
                <a16:creationId xmlns:a16="http://schemas.microsoft.com/office/drawing/2014/main" id="{718746FE-4181-D841-8FA0-5701C5851890}"/>
              </a:ext>
            </a:extLst>
          </p:cNvPr>
          <p:cNvSpPr>
            <a:spLocks noGrp="1"/>
          </p:cNvSpPr>
          <p:nvPr>
            <p:ph idx="1"/>
          </p:nvPr>
        </p:nvSpPr>
        <p:spPr>
          <a:xfrm>
            <a:off x="838199" y="3319796"/>
            <a:ext cx="5257799" cy="2852404"/>
          </a:xfrm>
        </p:spPr>
        <p:txBody>
          <a:bodyPr>
            <a:normAutofit/>
          </a:bodyPr>
          <a:lstStyle/>
          <a:p>
            <a:pPr>
              <a:lnSpc>
                <a:spcPct val="100000"/>
              </a:lnSpc>
            </a:pPr>
            <a:r>
              <a:rPr lang="en-US" sz="1600"/>
              <a:t>When organizations implemented IAM, their focus mainly on preventing cybersecurity breaches and attacks, also compliance to regulatory or governance mandates  to protect sensitive data</a:t>
            </a:r>
          </a:p>
          <a:p>
            <a:pPr>
              <a:lnSpc>
                <a:spcPct val="100000"/>
              </a:lnSpc>
            </a:pPr>
            <a:endParaRPr lang="en-US" sz="1600"/>
          </a:p>
          <a:p>
            <a:pPr>
              <a:lnSpc>
                <a:spcPct val="100000"/>
              </a:lnSpc>
            </a:pPr>
            <a:r>
              <a:rPr lang="en-US" sz="1600"/>
              <a:t>While the main objective is to protect digital resources, but IAM (or </a:t>
            </a:r>
            <a:r>
              <a:rPr lang="en-US" sz="1600" err="1"/>
              <a:t>IdM</a:t>
            </a:r>
            <a:r>
              <a:rPr lang="en-US" sz="1600"/>
              <a:t>) can act not only as part of security that safeguard the digital resources but also to make a seamless access</a:t>
            </a:r>
          </a:p>
          <a:p>
            <a:pPr>
              <a:lnSpc>
                <a:spcPct val="100000"/>
              </a:lnSpc>
            </a:pPr>
            <a:endParaRPr lang="en-US" sz="1600"/>
          </a:p>
        </p:txBody>
      </p:sp>
      <p:pic>
        <p:nvPicPr>
          <p:cNvPr id="5" name="Picture 4">
            <a:extLst>
              <a:ext uri="{FF2B5EF4-FFF2-40B4-BE49-F238E27FC236}">
                <a16:creationId xmlns:a16="http://schemas.microsoft.com/office/drawing/2014/main" id="{4A65C51A-4D02-E742-80EA-132867F9520B}"/>
              </a:ext>
            </a:extLst>
          </p:cNvPr>
          <p:cNvPicPr>
            <a:picLocks noChangeAspect="1"/>
          </p:cNvPicPr>
          <p:nvPr/>
        </p:nvPicPr>
        <p:blipFill rotWithShape="1">
          <a:blip r:embed="rId2"/>
          <a:srcRect l="636" r="12401"/>
          <a:stretch/>
        </p:blipFill>
        <p:spPr>
          <a:xfrm>
            <a:off x="6662889" y="596644"/>
            <a:ext cx="4925879" cy="5664375"/>
          </a:xfrm>
          <a:prstGeom prst="rect">
            <a:avLst/>
          </a:prstGeom>
        </p:spPr>
      </p:pic>
    </p:spTree>
    <p:extLst>
      <p:ext uri="{BB962C8B-B14F-4D97-AF65-F5344CB8AC3E}">
        <p14:creationId xmlns:p14="http://schemas.microsoft.com/office/powerpoint/2010/main" val="764306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8">
            <a:extLst>
              <a:ext uri="{FF2B5EF4-FFF2-40B4-BE49-F238E27FC236}">
                <a16:creationId xmlns:a16="http://schemas.microsoft.com/office/drawing/2014/main" id="{368F9D89-54B8-41F8-8839-49992D6458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323FD1-2051-044F-B83B-F274B8C081AF}"/>
              </a:ext>
            </a:extLst>
          </p:cNvPr>
          <p:cNvSpPr>
            <a:spLocks noGrp="1"/>
          </p:cNvSpPr>
          <p:nvPr>
            <p:ph type="title"/>
          </p:nvPr>
        </p:nvSpPr>
        <p:spPr>
          <a:xfrm>
            <a:off x="838200" y="685800"/>
            <a:ext cx="5257800" cy="2275480"/>
          </a:xfrm>
        </p:spPr>
        <p:txBody>
          <a:bodyPr vert="horz" lIns="91440" tIns="45720" rIns="91440" bIns="45720" rtlCol="0">
            <a:normAutofit/>
          </a:bodyPr>
          <a:lstStyle/>
          <a:p>
            <a:r>
              <a:rPr lang="en-US" sz="5000"/>
              <a:t>Enabling Seamless Access</a:t>
            </a:r>
          </a:p>
        </p:txBody>
      </p:sp>
      <p:sp>
        <p:nvSpPr>
          <p:cNvPr id="3" name="Content Placeholder 2">
            <a:extLst>
              <a:ext uri="{FF2B5EF4-FFF2-40B4-BE49-F238E27FC236}">
                <a16:creationId xmlns:a16="http://schemas.microsoft.com/office/drawing/2014/main" id="{835A09D1-77BB-B540-9907-91564E3444DF}"/>
              </a:ext>
            </a:extLst>
          </p:cNvPr>
          <p:cNvSpPr>
            <a:spLocks noGrp="1"/>
          </p:cNvSpPr>
          <p:nvPr>
            <p:ph idx="1"/>
          </p:nvPr>
        </p:nvSpPr>
        <p:spPr>
          <a:xfrm>
            <a:off x="838199" y="3319796"/>
            <a:ext cx="5257799" cy="2852404"/>
          </a:xfrm>
        </p:spPr>
        <p:txBody>
          <a:bodyPr vert="horz" lIns="91440" tIns="45720" rIns="91440" bIns="45720" rtlCol="0">
            <a:normAutofit/>
          </a:bodyPr>
          <a:lstStyle/>
          <a:p>
            <a:pPr marL="0" indent="0">
              <a:buNone/>
            </a:pPr>
            <a:r>
              <a:rPr lang="en-US" b="1"/>
              <a:t>Single-Sign On </a:t>
            </a:r>
            <a:r>
              <a:rPr lang="en-US"/>
              <a:t>is a mechanism to create a seamless experience for users when accessing catalogue of applications</a:t>
            </a:r>
          </a:p>
          <a:p>
            <a:pPr marL="0" indent="0">
              <a:buNone/>
            </a:pPr>
            <a:endParaRPr lang="en-US"/>
          </a:p>
          <a:p>
            <a:pPr marL="0" indent="0">
              <a:buNone/>
            </a:pPr>
            <a:r>
              <a:rPr lang="en-US"/>
              <a:t>A single experiences create </a:t>
            </a:r>
            <a:r>
              <a:rPr lang="en-US" i="1"/>
              <a:t>happy users</a:t>
            </a:r>
            <a:endParaRPr lang="en-US"/>
          </a:p>
        </p:txBody>
      </p:sp>
      <p:pic>
        <p:nvPicPr>
          <p:cNvPr id="5" name="Picture 4">
            <a:extLst>
              <a:ext uri="{FF2B5EF4-FFF2-40B4-BE49-F238E27FC236}">
                <a16:creationId xmlns:a16="http://schemas.microsoft.com/office/drawing/2014/main" id="{857CADFF-4286-B441-AF38-0A401078BB8C}"/>
              </a:ext>
            </a:extLst>
          </p:cNvPr>
          <p:cNvPicPr>
            <a:picLocks noChangeAspect="1"/>
          </p:cNvPicPr>
          <p:nvPr/>
        </p:nvPicPr>
        <p:blipFill rotWithShape="1">
          <a:blip r:embed="rId3"/>
          <a:srcRect t="2669" r="-1" b="27679"/>
          <a:stretch/>
        </p:blipFill>
        <p:spPr>
          <a:xfrm>
            <a:off x="6662889" y="596642"/>
            <a:ext cx="4925879" cy="2832354"/>
          </a:xfrm>
          <a:prstGeom prst="rect">
            <a:avLst/>
          </a:prstGeom>
        </p:spPr>
      </p:pic>
      <p:pic>
        <p:nvPicPr>
          <p:cNvPr id="4" name="Picture 3">
            <a:extLst>
              <a:ext uri="{FF2B5EF4-FFF2-40B4-BE49-F238E27FC236}">
                <a16:creationId xmlns:a16="http://schemas.microsoft.com/office/drawing/2014/main" id="{628452EB-08C0-C142-99ED-8E4CEFD56A72}"/>
              </a:ext>
            </a:extLst>
          </p:cNvPr>
          <p:cNvPicPr>
            <a:picLocks noChangeAspect="1"/>
          </p:cNvPicPr>
          <p:nvPr/>
        </p:nvPicPr>
        <p:blipFill rotWithShape="1">
          <a:blip r:embed="rId4"/>
          <a:srcRect t="4752" r="2" b="11687"/>
          <a:stretch/>
        </p:blipFill>
        <p:spPr>
          <a:xfrm>
            <a:off x="6662889" y="3503139"/>
            <a:ext cx="4925879" cy="2757881"/>
          </a:xfrm>
          <a:prstGeom prst="rect">
            <a:avLst/>
          </a:prstGeom>
        </p:spPr>
      </p:pic>
    </p:spTree>
    <p:extLst>
      <p:ext uri="{BB962C8B-B14F-4D97-AF65-F5344CB8AC3E}">
        <p14:creationId xmlns:p14="http://schemas.microsoft.com/office/powerpoint/2010/main" val="438836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63AA5A-E6E1-46DA-AB40-C58233393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CFD940-A6AE-0A4E-ADB7-CAB7FDA98226}"/>
              </a:ext>
            </a:extLst>
          </p:cNvPr>
          <p:cNvSpPr>
            <a:spLocks noGrp="1"/>
          </p:cNvSpPr>
          <p:nvPr>
            <p:ph type="title"/>
          </p:nvPr>
        </p:nvSpPr>
        <p:spPr>
          <a:xfrm>
            <a:off x="838201" y="596644"/>
            <a:ext cx="10515600" cy="2053369"/>
          </a:xfrm>
        </p:spPr>
        <p:txBody>
          <a:bodyPr anchor="b">
            <a:normAutofit/>
          </a:bodyPr>
          <a:lstStyle/>
          <a:p>
            <a:r>
              <a:rPr lang="en-US"/>
              <a:t>How does it work?</a:t>
            </a:r>
          </a:p>
        </p:txBody>
      </p:sp>
      <p:sp>
        <p:nvSpPr>
          <p:cNvPr id="3" name="Content Placeholder 2">
            <a:extLst>
              <a:ext uri="{FF2B5EF4-FFF2-40B4-BE49-F238E27FC236}">
                <a16:creationId xmlns:a16="http://schemas.microsoft.com/office/drawing/2014/main" id="{381C5168-1D51-0544-8C83-B2582163401B}"/>
              </a:ext>
            </a:extLst>
          </p:cNvPr>
          <p:cNvSpPr>
            <a:spLocks noGrp="1"/>
          </p:cNvSpPr>
          <p:nvPr>
            <p:ph idx="1"/>
          </p:nvPr>
        </p:nvSpPr>
        <p:spPr>
          <a:xfrm>
            <a:off x="6412448" y="3044023"/>
            <a:ext cx="5167447" cy="3110382"/>
          </a:xfrm>
        </p:spPr>
        <p:txBody>
          <a:bodyPr anchor="ctr">
            <a:normAutofit/>
          </a:bodyPr>
          <a:lstStyle/>
          <a:p>
            <a:r>
              <a:rPr lang="en-US"/>
              <a:t>In principle, users do the login once, and then they can access all digital resources</a:t>
            </a:r>
          </a:p>
          <a:p>
            <a:r>
              <a:rPr lang="en-US"/>
              <a:t>The identity was obtained from IdP and sent to the SPs (the applications that consume authentication and attributes for authorization)</a:t>
            </a:r>
          </a:p>
        </p:txBody>
      </p:sp>
      <p:pic>
        <p:nvPicPr>
          <p:cNvPr id="4" name="Picture 3">
            <a:extLst>
              <a:ext uri="{FF2B5EF4-FFF2-40B4-BE49-F238E27FC236}">
                <a16:creationId xmlns:a16="http://schemas.microsoft.com/office/drawing/2014/main" id="{E8886C15-1AAC-6746-9F44-35D6374C8F02}"/>
              </a:ext>
            </a:extLst>
          </p:cNvPr>
          <p:cNvPicPr>
            <a:picLocks noChangeAspect="1"/>
          </p:cNvPicPr>
          <p:nvPr/>
        </p:nvPicPr>
        <p:blipFill>
          <a:blip r:embed="rId2"/>
          <a:stretch>
            <a:fillRect/>
          </a:stretch>
        </p:blipFill>
        <p:spPr>
          <a:xfrm>
            <a:off x="612104" y="3713572"/>
            <a:ext cx="5483896" cy="1878234"/>
          </a:xfrm>
          <a:prstGeom prst="rect">
            <a:avLst/>
          </a:prstGeom>
        </p:spPr>
      </p:pic>
    </p:spTree>
    <p:extLst>
      <p:ext uri="{BB962C8B-B14F-4D97-AF65-F5344CB8AC3E}">
        <p14:creationId xmlns:p14="http://schemas.microsoft.com/office/powerpoint/2010/main" val="1849005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68F9D89-54B8-41F8-8839-49992D6458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AD1019-6D1D-934B-81D7-0E4A4D2A2E84}"/>
              </a:ext>
            </a:extLst>
          </p:cNvPr>
          <p:cNvSpPr>
            <a:spLocks noGrp="1"/>
          </p:cNvSpPr>
          <p:nvPr>
            <p:ph type="title"/>
          </p:nvPr>
        </p:nvSpPr>
        <p:spPr>
          <a:xfrm>
            <a:off x="838200" y="685800"/>
            <a:ext cx="5257800" cy="2275480"/>
          </a:xfrm>
        </p:spPr>
        <p:txBody>
          <a:bodyPr>
            <a:normAutofit/>
          </a:bodyPr>
          <a:lstStyle/>
          <a:p>
            <a:r>
              <a:rPr lang="en-US"/>
              <a:t>Advantages of using SSO</a:t>
            </a:r>
          </a:p>
        </p:txBody>
      </p:sp>
      <p:sp>
        <p:nvSpPr>
          <p:cNvPr id="3" name="Content Placeholder 2">
            <a:extLst>
              <a:ext uri="{FF2B5EF4-FFF2-40B4-BE49-F238E27FC236}">
                <a16:creationId xmlns:a16="http://schemas.microsoft.com/office/drawing/2014/main" id="{C765FA76-2DE2-2E45-8C90-EC0F3233B9B0}"/>
              </a:ext>
            </a:extLst>
          </p:cNvPr>
          <p:cNvSpPr>
            <a:spLocks noGrp="1"/>
          </p:cNvSpPr>
          <p:nvPr>
            <p:ph idx="1"/>
          </p:nvPr>
        </p:nvSpPr>
        <p:spPr>
          <a:xfrm>
            <a:off x="838199" y="3319796"/>
            <a:ext cx="5257799" cy="2852404"/>
          </a:xfrm>
        </p:spPr>
        <p:txBody>
          <a:bodyPr>
            <a:normAutofit/>
          </a:bodyPr>
          <a:lstStyle/>
          <a:p>
            <a:pPr>
              <a:lnSpc>
                <a:spcPct val="100000"/>
              </a:lnSpc>
            </a:pPr>
            <a:r>
              <a:rPr lang="en-US" sz="1700"/>
              <a:t>Only one place to logged-in, access logs are not scattered</a:t>
            </a:r>
          </a:p>
          <a:p>
            <a:pPr>
              <a:lnSpc>
                <a:spcPct val="100000"/>
              </a:lnSpc>
            </a:pPr>
            <a:r>
              <a:rPr lang="en-US" sz="1700"/>
              <a:t>Sessions can be brought to multiple applications, less in doing authentication process</a:t>
            </a:r>
          </a:p>
          <a:p>
            <a:pPr>
              <a:lnSpc>
                <a:spcPct val="100000"/>
              </a:lnSpc>
            </a:pPr>
            <a:r>
              <a:rPr lang="en-US" sz="1700"/>
              <a:t>Centralized database that contain information for authentication (and authorization) process to support compliance and administration</a:t>
            </a:r>
          </a:p>
          <a:p>
            <a:pPr>
              <a:lnSpc>
                <a:spcPct val="100000"/>
              </a:lnSpc>
            </a:pPr>
            <a:r>
              <a:rPr lang="en-US" sz="1700"/>
              <a:t>Simplified user access auditing</a:t>
            </a:r>
          </a:p>
        </p:txBody>
      </p:sp>
      <p:pic>
        <p:nvPicPr>
          <p:cNvPr id="4" name="Picture 3">
            <a:extLst>
              <a:ext uri="{FF2B5EF4-FFF2-40B4-BE49-F238E27FC236}">
                <a16:creationId xmlns:a16="http://schemas.microsoft.com/office/drawing/2014/main" id="{F9290C33-CCF6-224F-AF44-E0BE96EC8956}"/>
              </a:ext>
            </a:extLst>
          </p:cNvPr>
          <p:cNvPicPr>
            <a:picLocks noChangeAspect="1"/>
          </p:cNvPicPr>
          <p:nvPr/>
        </p:nvPicPr>
        <p:blipFill rotWithShape="1">
          <a:blip r:embed="rId2"/>
          <a:srcRect l="31688" r="10265" b="1"/>
          <a:stretch/>
        </p:blipFill>
        <p:spPr>
          <a:xfrm>
            <a:off x="6662889" y="596644"/>
            <a:ext cx="4925879" cy="5664375"/>
          </a:xfrm>
          <a:prstGeom prst="rect">
            <a:avLst/>
          </a:prstGeom>
        </p:spPr>
      </p:pic>
    </p:spTree>
    <p:extLst>
      <p:ext uri="{BB962C8B-B14F-4D97-AF65-F5344CB8AC3E}">
        <p14:creationId xmlns:p14="http://schemas.microsoft.com/office/powerpoint/2010/main" val="3182708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9F95-F9CC-DE4A-BF21-51120CE0DDC1}"/>
              </a:ext>
            </a:extLst>
          </p:cNvPr>
          <p:cNvSpPr>
            <a:spLocks noGrp="1"/>
          </p:cNvSpPr>
          <p:nvPr>
            <p:ph type="title"/>
          </p:nvPr>
        </p:nvSpPr>
        <p:spPr/>
        <p:txBody>
          <a:bodyPr/>
          <a:lstStyle/>
          <a:p>
            <a:r>
              <a:rPr lang="en-US"/>
              <a:t>Library and Digital Resources</a:t>
            </a:r>
          </a:p>
        </p:txBody>
      </p:sp>
      <p:sp>
        <p:nvSpPr>
          <p:cNvPr id="3" name="Content Placeholder 2">
            <a:extLst>
              <a:ext uri="{FF2B5EF4-FFF2-40B4-BE49-F238E27FC236}">
                <a16:creationId xmlns:a16="http://schemas.microsoft.com/office/drawing/2014/main" id="{3F09EA88-8ABD-B74E-BBAC-9ADAF2BE8DFE}"/>
              </a:ext>
            </a:extLst>
          </p:cNvPr>
          <p:cNvSpPr>
            <a:spLocks noGrp="1"/>
          </p:cNvSpPr>
          <p:nvPr>
            <p:ph idx="1"/>
          </p:nvPr>
        </p:nvSpPr>
        <p:spPr/>
        <p:txBody>
          <a:bodyPr/>
          <a:lstStyle/>
          <a:p>
            <a:r>
              <a:rPr lang="en-US"/>
              <a:t>Library often subscribed to multiple digital resources e.g., e-books, journals, and many other digital resources</a:t>
            </a:r>
          </a:p>
          <a:p>
            <a:r>
              <a:rPr lang="en-US"/>
              <a:t>How can users access those resources? </a:t>
            </a:r>
          </a:p>
          <a:p>
            <a:pPr lvl="1"/>
            <a:r>
              <a:rPr lang="en-US" b="1"/>
              <a:t>Common method</a:t>
            </a:r>
            <a:r>
              <a:rPr lang="en-US"/>
              <a:t>: access through IP address-based authentication. It’s prone to abuse and lack of authorization and accounting.</a:t>
            </a:r>
          </a:p>
          <a:p>
            <a:pPr lvl="1"/>
            <a:r>
              <a:rPr lang="en-US" b="1"/>
              <a:t>Other method</a:t>
            </a:r>
            <a:r>
              <a:rPr lang="en-US"/>
              <a:t>: Library create/use application and setup its own login page, and often setup its own user database where admin must setup user database</a:t>
            </a:r>
          </a:p>
          <a:p>
            <a:r>
              <a:rPr lang="en-US"/>
              <a:t>Some potential issues</a:t>
            </a:r>
          </a:p>
          <a:p>
            <a:pPr lvl="1"/>
            <a:r>
              <a:rPr lang="en-US" i="1"/>
              <a:t>What if users no longer associated with organization?</a:t>
            </a:r>
          </a:p>
          <a:p>
            <a:pPr lvl="1"/>
            <a:r>
              <a:rPr lang="en-US" i="1"/>
              <a:t>What if they change roles?</a:t>
            </a:r>
          </a:p>
          <a:p>
            <a:pPr lvl="1"/>
            <a:r>
              <a:rPr lang="en-US" i="1"/>
              <a:t>What if organization need to differentiate access for different people with different role?</a:t>
            </a:r>
          </a:p>
        </p:txBody>
      </p:sp>
    </p:spTree>
    <p:extLst>
      <p:ext uri="{BB962C8B-B14F-4D97-AF65-F5344CB8AC3E}">
        <p14:creationId xmlns:p14="http://schemas.microsoft.com/office/powerpoint/2010/main" val="668634361"/>
      </p:ext>
    </p:extLst>
  </p:cSld>
  <p:clrMapOvr>
    <a:masterClrMapping/>
  </p:clrMapOvr>
</p:sld>
</file>

<file path=ppt/theme/theme1.xml><?xml version="1.0" encoding="utf-8"?>
<a:theme xmlns:a="http://schemas.openxmlformats.org/drawingml/2006/main" name="FadeVTI">
  <a:themeElements>
    <a:clrScheme name="AnalogousFromRegularSeedLeftStep">
      <a:dk1>
        <a:srgbClr val="000000"/>
      </a:dk1>
      <a:lt1>
        <a:srgbClr val="FFFFFF"/>
      </a:lt1>
      <a:dk2>
        <a:srgbClr val="1B252F"/>
      </a:dk2>
      <a:lt2>
        <a:srgbClr val="F1F3F0"/>
      </a:lt2>
      <a:accent1>
        <a:srgbClr val="AD43CD"/>
      </a:accent1>
      <a:accent2>
        <a:srgbClr val="6333BC"/>
      </a:accent2>
      <a:accent3>
        <a:srgbClr val="434BCD"/>
      </a:accent3>
      <a:accent4>
        <a:srgbClr val="3173BB"/>
      </a:accent4>
      <a:accent5>
        <a:srgbClr val="42BCCA"/>
      </a:accent5>
      <a:accent6>
        <a:srgbClr val="31BB90"/>
      </a:accent6>
      <a:hlink>
        <a:srgbClr val="4C9D34"/>
      </a:hlink>
      <a:folHlink>
        <a:srgbClr val="7F7F7F"/>
      </a:folHlink>
    </a:clrScheme>
    <a:fontScheme name="Custom 49">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adeVTI" id="{1194088A-B135-4437-9FD8-7466BBC13A13}" vid="{B787DE2F-1995-45D8-A8E2-6B5CC521AC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20</Slides>
  <Notes>4</Notes>
  <HiddenSlides>0</HiddenSlide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FadeVTI</vt:lpstr>
      <vt:lpstr>Better Identity Management in Improving Digital Resources Access</vt:lpstr>
      <vt:lpstr>It’s all because of pandemic</vt:lpstr>
      <vt:lpstr>Question raised</vt:lpstr>
      <vt:lpstr>Identity Access Management</vt:lpstr>
      <vt:lpstr>Why do we need one?</vt:lpstr>
      <vt:lpstr>Enabling Seamless Access</vt:lpstr>
      <vt:lpstr>How does it work?</vt:lpstr>
      <vt:lpstr>Advantages of using SSO</vt:lpstr>
      <vt:lpstr>Library and Digital Resources</vt:lpstr>
      <vt:lpstr>Identity Management</vt:lpstr>
      <vt:lpstr>Identity Management</vt:lpstr>
      <vt:lpstr>Access Management</vt:lpstr>
      <vt:lpstr>Further with Identity Management</vt:lpstr>
      <vt:lpstr>Rethinking of (digital) collaboration (for libraries)</vt:lpstr>
      <vt:lpstr>Identity Federation</vt:lpstr>
      <vt:lpstr>It’s not just merely an SSO</vt:lpstr>
      <vt:lpstr>Imagine this</vt:lpstr>
      <vt:lpstr>Some other scenarios of collaboration</vt:lpstr>
      <vt:lpstr>Benefits</vt:lpstr>
      <vt:lpstr>Q&amp;A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Better Identity Management in Improving Digital Resources Access</dc:title>
  <dc:creator>Mukhammad Andri Setiawan</dc:creator>
  <cp:revision>1</cp:revision>
  <dcterms:created xsi:type="dcterms:W3CDTF">2021-10-20T03:07:48Z</dcterms:created>
  <dcterms:modified xsi:type="dcterms:W3CDTF">2021-10-21T03:37:30Z</dcterms:modified>
</cp:coreProperties>
</file>