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7" r:id="rId4"/>
    <p:sldId id="263" r:id="rId5"/>
    <p:sldId id="262" r:id="rId6"/>
    <p:sldId id="264" r:id="rId7"/>
    <p:sldId id="271" r:id="rId8"/>
    <p:sldId id="265" r:id="rId9"/>
    <p:sldId id="261" r:id="rId10"/>
    <p:sldId id="270" r:id="rId11"/>
    <p:sldId id="273" r:id="rId12"/>
    <p:sldId id="274" r:id="rId13"/>
    <p:sldId id="272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EBA7EF-7906-4FC5-A19E-08018F63C358}">
          <p14:sldIdLst>
            <p14:sldId id="256"/>
            <p14:sldId id="260"/>
            <p14:sldId id="257"/>
            <p14:sldId id="263"/>
            <p14:sldId id="262"/>
            <p14:sldId id="264"/>
            <p14:sldId id="271"/>
            <p14:sldId id="265"/>
            <p14:sldId id="261"/>
            <p14:sldId id="270"/>
            <p14:sldId id="273"/>
            <p14:sldId id="274"/>
            <p14:sldId id="272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60A"/>
    <a:srgbClr val="F2700E"/>
    <a:srgbClr val="0099FF"/>
    <a:srgbClr val="CA2030"/>
    <a:srgbClr val="0099CC"/>
    <a:srgbClr val="0066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>
        <p:scale>
          <a:sx n="100" d="100"/>
          <a:sy n="100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6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7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6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3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8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5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3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E8CF-8EBC-4BA5-B052-8B709B3CCA3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1A704-897F-4610-9F98-839CCEF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97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1599" y="1630363"/>
            <a:ext cx="5215467" cy="2387600"/>
          </a:xfrm>
        </p:spPr>
        <p:txBody>
          <a:bodyPr>
            <a:normAutofit fontScale="90000"/>
          </a:bodyPr>
          <a:lstStyle/>
          <a:p>
            <a:r>
              <a:rPr lang="en-US" sz="4400" b="1" smtClean="0">
                <a:latin typeface="Candara" panose="020E0502030303020204" pitchFamily="34" charset="0"/>
              </a:rPr>
              <a:t>IMPLEMENTASI TEKNOLOGI</a:t>
            </a:r>
            <a:r>
              <a:rPr lang="en-US" sz="4400" b="1">
                <a:latin typeface="Candara" panose="020E0502030303020204" pitchFamily="34" charset="0"/>
              </a:rPr>
              <a:t/>
            </a:r>
            <a:br>
              <a:rPr lang="en-US" sz="4400" b="1">
                <a:latin typeface="Candara" panose="020E0502030303020204" pitchFamily="34" charset="0"/>
              </a:rPr>
            </a:br>
            <a:r>
              <a:rPr lang="en-US" sz="4400" b="1">
                <a:latin typeface="Candara" panose="020E0502030303020204" pitchFamily="34" charset="0"/>
              </a:rPr>
              <a:t>DALAM PENDIDIKAN </a:t>
            </a:r>
            <a:br>
              <a:rPr lang="en-US" sz="4400" b="1">
                <a:latin typeface="Candara" panose="020E0502030303020204" pitchFamily="34" charset="0"/>
              </a:rPr>
            </a:br>
            <a:r>
              <a:rPr lang="en-US" sz="4400" b="1">
                <a:latin typeface="Candara" panose="020E0502030303020204" pitchFamily="34" charset="0"/>
              </a:rPr>
              <a:t>SENI RUPA</a:t>
            </a:r>
            <a:endParaRPr lang="en-US" sz="4400" b="1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1600" y="5196841"/>
            <a:ext cx="5215467" cy="738292"/>
          </a:xfrm>
        </p:spPr>
        <p:txBody>
          <a:bodyPr>
            <a:normAutofit/>
          </a:bodyPr>
          <a:lstStyle/>
          <a:p>
            <a:r>
              <a:rPr lang="en-US" smtClean="0"/>
              <a:t>Zakarias S. Soeteja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60" y="5608578"/>
            <a:ext cx="1215390" cy="3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451" y="360511"/>
            <a:ext cx="7759393" cy="1325563"/>
          </a:xfrm>
        </p:spPr>
        <p:txBody>
          <a:bodyPr/>
          <a:lstStyle/>
          <a:p>
            <a:r>
              <a:rPr lang="en-US" b="1" smtClean="0">
                <a:latin typeface="Candara" panose="020E0502030303020204" pitchFamily="34" charset="0"/>
              </a:rPr>
              <a:t>Pengaruh </a:t>
            </a:r>
            <a:r>
              <a:rPr lang="en-US" b="1" smtClean="0">
                <a:latin typeface="Candara" panose="020E0502030303020204" pitchFamily="34" charset="0"/>
              </a:rPr>
              <a:t>teknologi</a:t>
            </a:r>
            <a:br>
              <a:rPr lang="en-US" b="1" smtClean="0">
                <a:latin typeface="Candara" panose="020E0502030303020204" pitchFamily="34" charset="0"/>
              </a:rPr>
            </a:br>
            <a:r>
              <a:rPr lang="en-US" sz="3200" b="1" smtClean="0">
                <a:latin typeface="Candara" panose="020E0502030303020204" pitchFamily="34" charset="0"/>
              </a:rPr>
              <a:t>terhadap landasan kurikulum</a:t>
            </a:r>
            <a:endParaRPr lang="en-US" sz="3200" b="1">
              <a:latin typeface="Candara" panose="020E0502030303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60353" y="1824005"/>
            <a:ext cx="8079897" cy="4306508"/>
            <a:chOff x="1540113" y="1828439"/>
            <a:chExt cx="8079897" cy="4306508"/>
          </a:xfrm>
        </p:grpSpPr>
        <p:sp>
          <p:nvSpPr>
            <p:cNvPr id="7" name="Freeform 6"/>
            <p:cNvSpPr/>
            <p:nvPr/>
          </p:nvSpPr>
          <p:spPr>
            <a:xfrm>
              <a:off x="1933605" y="3479008"/>
              <a:ext cx="2607669" cy="859345"/>
            </a:xfrm>
            <a:custGeom>
              <a:avLst/>
              <a:gdLst>
                <a:gd name="connsiteX0" fmla="*/ 0 w 2607669"/>
                <a:gd name="connsiteY0" fmla="*/ 0 h 859345"/>
                <a:gd name="connsiteX1" fmla="*/ 2607669 w 2607669"/>
                <a:gd name="connsiteY1" fmla="*/ 0 h 859345"/>
                <a:gd name="connsiteX2" fmla="*/ 2607669 w 2607669"/>
                <a:gd name="connsiteY2" fmla="*/ 859345 h 859345"/>
                <a:gd name="connsiteX3" fmla="*/ 0 w 2607669"/>
                <a:gd name="connsiteY3" fmla="*/ 859345 h 859345"/>
                <a:gd name="connsiteX4" fmla="*/ 0 w 2607669"/>
                <a:gd name="connsiteY4" fmla="*/ 0 h 85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7669" h="859345">
                  <a:moveTo>
                    <a:pt x="0" y="0"/>
                  </a:moveTo>
                  <a:lnTo>
                    <a:pt x="2607669" y="0"/>
                  </a:lnTo>
                  <a:lnTo>
                    <a:pt x="2607669" y="859345"/>
                  </a:lnTo>
                  <a:lnTo>
                    <a:pt x="0" y="8593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smtClean="0"/>
                <a:t>Teknologi digital</a:t>
              </a:r>
              <a:endParaRPr lang="en-US" sz="2700" kern="1200"/>
            </a:p>
          </p:txBody>
        </p:sp>
        <p:sp>
          <p:nvSpPr>
            <p:cNvPr id="8" name="Oval 7"/>
            <p:cNvSpPr/>
            <p:nvPr/>
          </p:nvSpPr>
          <p:spPr>
            <a:xfrm>
              <a:off x="1930642" y="321764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2075841" y="292724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2424321" y="2985329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2714721" y="266588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3092240" y="254973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556879" y="275300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847279" y="2898209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4253838" y="321764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4428078" y="353708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2918000" y="2927249"/>
              <a:ext cx="533387" cy="5333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85442" y="403076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1959682" y="4292127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2395281" y="4524447"/>
              <a:ext cx="474121" cy="47412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3005120" y="490196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3121280" y="4524447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3411680" y="493100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3673039" y="4466367"/>
              <a:ext cx="474121" cy="47412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4311918" y="4350207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6676051" y="2108853"/>
              <a:ext cx="1297925" cy="1316224"/>
            </a:xfrm>
            <a:custGeom>
              <a:avLst/>
              <a:gdLst>
                <a:gd name="connsiteX0" fmla="*/ 0 w 2219182"/>
                <a:gd name="connsiteY0" fmla="*/ 1109591 h 2219182"/>
                <a:gd name="connsiteX1" fmla="*/ 1109591 w 2219182"/>
                <a:gd name="connsiteY1" fmla="*/ 0 h 2219182"/>
                <a:gd name="connsiteX2" fmla="*/ 2219182 w 2219182"/>
                <a:gd name="connsiteY2" fmla="*/ 1109591 h 2219182"/>
                <a:gd name="connsiteX3" fmla="*/ 1109591 w 2219182"/>
                <a:gd name="connsiteY3" fmla="*/ 2219182 h 2219182"/>
                <a:gd name="connsiteX4" fmla="*/ 0 w 2219182"/>
                <a:gd name="connsiteY4" fmla="*/ 1109591 h 22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82" h="2219182">
                  <a:moveTo>
                    <a:pt x="0" y="1109591"/>
                  </a:moveTo>
                  <a:cubicBezTo>
                    <a:pt x="0" y="496781"/>
                    <a:pt x="496781" y="0"/>
                    <a:pt x="1109591" y="0"/>
                  </a:cubicBezTo>
                  <a:cubicBezTo>
                    <a:pt x="1722401" y="0"/>
                    <a:pt x="2219182" y="496781"/>
                    <a:pt x="2219182" y="1109591"/>
                  </a:cubicBezTo>
                  <a:cubicBezTo>
                    <a:pt x="2219182" y="1722401"/>
                    <a:pt x="1722401" y="2219182"/>
                    <a:pt x="1109591" y="2219182"/>
                  </a:cubicBezTo>
                  <a:cubicBezTo>
                    <a:pt x="496781" y="2219182"/>
                    <a:pt x="0" y="1722401"/>
                    <a:pt x="0" y="1109591"/>
                  </a:cubicBezTo>
                  <a:close/>
                </a:path>
              </a:pathLst>
            </a:custGeom>
            <a:solidFill>
              <a:srgbClr val="CA203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24992" rIns="72000" bIns="32499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mtClean="0">
                  <a:latin typeface="Candara" panose="020E0502030303020204" pitchFamily="34" charset="0"/>
                </a:rPr>
                <a:t>FILOSOFIS</a:t>
              </a:r>
              <a:endParaRPr lang="en-US" sz="1600" b="1" kern="1200">
                <a:latin typeface="Candara" panose="020E0502030303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571029" y="2895727"/>
              <a:ext cx="1297925" cy="1316224"/>
            </a:xfrm>
            <a:custGeom>
              <a:avLst/>
              <a:gdLst>
                <a:gd name="connsiteX0" fmla="*/ 0 w 2219182"/>
                <a:gd name="connsiteY0" fmla="*/ 1109591 h 2219182"/>
                <a:gd name="connsiteX1" fmla="*/ 1109591 w 2219182"/>
                <a:gd name="connsiteY1" fmla="*/ 0 h 2219182"/>
                <a:gd name="connsiteX2" fmla="*/ 2219182 w 2219182"/>
                <a:gd name="connsiteY2" fmla="*/ 1109591 h 2219182"/>
                <a:gd name="connsiteX3" fmla="*/ 1109591 w 2219182"/>
                <a:gd name="connsiteY3" fmla="*/ 2219182 h 2219182"/>
                <a:gd name="connsiteX4" fmla="*/ 0 w 2219182"/>
                <a:gd name="connsiteY4" fmla="*/ 1109591 h 22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82" h="2219182">
                  <a:moveTo>
                    <a:pt x="0" y="1109591"/>
                  </a:moveTo>
                  <a:cubicBezTo>
                    <a:pt x="0" y="496781"/>
                    <a:pt x="496781" y="0"/>
                    <a:pt x="1109591" y="0"/>
                  </a:cubicBezTo>
                  <a:cubicBezTo>
                    <a:pt x="1722401" y="0"/>
                    <a:pt x="2219182" y="496781"/>
                    <a:pt x="2219182" y="1109591"/>
                  </a:cubicBezTo>
                  <a:cubicBezTo>
                    <a:pt x="2219182" y="1722401"/>
                    <a:pt x="1722401" y="2219182"/>
                    <a:pt x="1109591" y="2219182"/>
                  </a:cubicBezTo>
                  <a:cubicBezTo>
                    <a:pt x="496781" y="2219182"/>
                    <a:pt x="0" y="1722401"/>
                    <a:pt x="0" y="11095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24992" rIns="72000" bIns="32499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mtClean="0">
                  <a:latin typeface="Candara" panose="020E0502030303020204" pitchFamily="34" charset="0"/>
                </a:rPr>
                <a:t>PSIKOLOGIS</a:t>
              </a:r>
              <a:endParaRPr lang="en-US" sz="1600" b="1" kern="1200">
                <a:latin typeface="Candara" panose="020E0502030303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723111" y="3660542"/>
              <a:ext cx="1297925" cy="1316224"/>
            </a:xfrm>
            <a:custGeom>
              <a:avLst/>
              <a:gdLst>
                <a:gd name="connsiteX0" fmla="*/ 0 w 2219182"/>
                <a:gd name="connsiteY0" fmla="*/ 1109591 h 2219182"/>
                <a:gd name="connsiteX1" fmla="*/ 1109591 w 2219182"/>
                <a:gd name="connsiteY1" fmla="*/ 0 h 2219182"/>
                <a:gd name="connsiteX2" fmla="*/ 2219182 w 2219182"/>
                <a:gd name="connsiteY2" fmla="*/ 1109591 h 2219182"/>
                <a:gd name="connsiteX3" fmla="*/ 1109591 w 2219182"/>
                <a:gd name="connsiteY3" fmla="*/ 2219182 h 2219182"/>
                <a:gd name="connsiteX4" fmla="*/ 0 w 2219182"/>
                <a:gd name="connsiteY4" fmla="*/ 1109591 h 22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82" h="2219182">
                  <a:moveTo>
                    <a:pt x="0" y="1109591"/>
                  </a:moveTo>
                  <a:cubicBezTo>
                    <a:pt x="0" y="496781"/>
                    <a:pt x="496781" y="0"/>
                    <a:pt x="1109591" y="0"/>
                  </a:cubicBezTo>
                  <a:cubicBezTo>
                    <a:pt x="1722401" y="0"/>
                    <a:pt x="2219182" y="496781"/>
                    <a:pt x="2219182" y="1109591"/>
                  </a:cubicBezTo>
                  <a:cubicBezTo>
                    <a:pt x="2219182" y="1722401"/>
                    <a:pt x="1722401" y="2219182"/>
                    <a:pt x="1109591" y="2219182"/>
                  </a:cubicBezTo>
                  <a:cubicBezTo>
                    <a:pt x="496781" y="2219182"/>
                    <a:pt x="0" y="1722401"/>
                    <a:pt x="0" y="110959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24992" rIns="72000" bIns="32499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mtClean="0">
                  <a:latin typeface="Candara" panose="020E0502030303020204" pitchFamily="34" charset="0"/>
                </a:rPr>
                <a:t>SOSIAL BUDAYA</a:t>
              </a:r>
              <a:endParaRPr lang="en-US" sz="1600" b="1" kern="1200">
                <a:latin typeface="Candara" panose="020E0502030303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528779" y="4552997"/>
              <a:ext cx="1297925" cy="1316224"/>
            </a:xfrm>
            <a:custGeom>
              <a:avLst/>
              <a:gdLst>
                <a:gd name="connsiteX0" fmla="*/ 0 w 2219182"/>
                <a:gd name="connsiteY0" fmla="*/ 1109591 h 2219182"/>
                <a:gd name="connsiteX1" fmla="*/ 1109591 w 2219182"/>
                <a:gd name="connsiteY1" fmla="*/ 0 h 2219182"/>
                <a:gd name="connsiteX2" fmla="*/ 2219182 w 2219182"/>
                <a:gd name="connsiteY2" fmla="*/ 1109591 h 2219182"/>
                <a:gd name="connsiteX3" fmla="*/ 1109591 w 2219182"/>
                <a:gd name="connsiteY3" fmla="*/ 2219182 h 2219182"/>
                <a:gd name="connsiteX4" fmla="*/ 0 w 2219182"/>
                <a:gd name="connsiteY4" fmla="*/ 1109591 h 22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82" h="2219182">
                  <a:moveTo>
                    <a:pt x="0" y="1109591"/>
                  </a:moveTo>
                  <a:cubicBezTo>
                    <a:pt x="0" y="496781"/>
                    <a:pt x="496781" y="0"/>
                    <a:pt x="1109591" y="0"/>
                  </a:cubicBezTo>
                  <a:cubicBezTo>
                    <a:pt x="1722401" y="0"/>
                    <a:pt x="2219182" y="496781"/>
                    <a:pt x="2219182" y="1109591"/>
                  </a:cubicBezTo>
                  <a:cubicBezTo>
                    <a:pt x="2219182" y="1722401"/>
                    <a:pt x="1722401" y="2219182"/>
                    <a:pt x="1109591" y="2219182"/>
                  </a:cubicBezTo>
                  <a:cubicBezTo>
                    <a:pt x="496781" y="2219182"/>
                    <a:pt x="0" y="1722401"/>
                    <a:pt x="0" y="1109591"/>
                  </a:cubicBezTo>
                  <a:close/>
                </a:path>
              </a:pathLst>
            </a:custGeom>
            <a:solidFill>
              <a:srgbClr val="F2700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24992" rIns="72000" bIns="32499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mtClean="0">
                  <a:latin typeface="Candara" panose="020E0502030303020204" pitchFamily="34" charset="0"/>
                </a:rPr>
                <a:t>IPTEK</a:t>
              </a:r>
              <a:endParaRPr lang="en-US" sz="1600" b="1" kern="1200">
                <a:latin typeface="Candara" panose="020E0502030303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315671" y="2795573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34"/>
            <p:cNvSpPr/>
            <p:nvPr/>
          </p:nvSpPr>
          <p:spPr>
            <a:xfrm>
              <a:off x="4293095" y="488132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4693296" y="384103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36"/>
            <p:cNvSpPr/>
            <p:nvPr/>
          </p:nvSpPr>
          <p:spPr>
            <a:xfrm>
              <a:off x="4723811" y="327158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4846035" y="4233585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578451" y="5462143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39"/>
            <p:cNvSpPr/>
            <p:nvPr/>
          </p:nvSpPr>
          <p:spPr>
            <a:xfrm>
              <a:off x="5516908" y="332650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5906556" y="362027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1"/>
            <p:cNvSpPr/>
            <p:nvPr/>
          </p:nvSpPr>
          <p:spPr>
            <a:xfrm>
              <a:off x="5597200" y="424767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2"/>
            <p:cNvSpPr/>
            <p:nvPr/>
          </p:nvSpPr>
          <p:spPr>
            <a:xfrm>
              <a:off x="6468623" y="3044594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3"/>
            <p:cNvSpPr/>
            <p:nvPr/>
          </p:nvSpPr>
          <p:spPr>
            <a:xfrm>
              <a:off x="6549951" y="3404731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4"/>
            <p:cNvSpPr/>
            <p:nvPr/>
          </p:nvSpPr>
          <p:spPr>
            <a:xfrm>
              <a:off x="6842673" y="366240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5"/>
            <p:cNvSpPr/>
            <p:nvPr/>
          </p:nvSpPr>
          <p:spPr>
            <a:xfrm>
              <a:off x="6489650" y="449733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6"/>
            <p:cNvSpPr/>
            <p:nvPr/>
          </p:nvSpPr>
          <p:spPr>
            <a:xfrm>
              <a:off x="6723111" y="2179263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7"/>
            <p:cNvSpPr/>
            <p:nvPr/>
          </p:nvSpPr>
          <p:spPr>
            <a:xfrm>
              <a:off x="8100076" y="255470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8074027" y="425893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49"/>
            <p:cNvSpPr/>
            <p:nvPr/>
          </p:nvSpPr>
          <p:spPr>
            <a:xfrm>
              <a:off x="6949150" y="501180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val 50"/>
            <p:cNvSpPr/>
            <p:nvPr/>
          </p:nvSpPr>
          <p:spPr>
            <a:xfrm>
              <a:off x="8781850" y="4599713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51"/>
            <p:cNvSpPr/>
            <p:nvPr/>
          </p:nvSpPr>
          <p:spPr>
            <a:xfrm>
              <a:off x="7368968" y="513249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52"/>
            <p:cNvSpPr/>
            <p:nvPr/>
          </p:nvSpPr>
          <p:spPr>
            <a:xfrm>
              <a:off x="8618871" y="4087418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53"/>
            <p:cNvSpPr/>
            <p:nvPr/>
          </p:nvSpPr>
          <p:spPr>
            <a:xfrm>
              <a:off x="8433604" y="2573329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54"/>
            <p:cNvSpPr/>
            <p:nvPr/>
          </p:nvSpPr>
          <p:spPr>
            <a:xfrm>
              <a:off x="7571029" y="2090205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Oval 55"/>
            <p:cNvSpPr/>
            <p:nvPr/>
          </p:nvSpPr>
          <p:spPr>
            <a:xfrm>
              <a:off x="6371120" y="5069331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Oval 56"/>
            <p:cNvSpPr/>
            <p:nvPr/>
          </p:nvSpPr>
          <p:spPr>
            <a:xfrm>
              <a:off x="8749775" y="3148308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57"/>
            <p:cNvSpPr/>
            <p:nvPr/>
          </p:nvSpPr>
          <p:spPr>
            <a:xfrm>
              <a:off x="8912754" y="362086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 58"/>
            <p:cNvSpPr/>
            <p:nvPr/>
          </p:nvSpPr>
          <p:spPr>
            <a:xfrm>
              <a:off x="7521337" y="313145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Oval 59"/>
            <p:cNvSpPr/>
            <p:nvPr/>
          </p:nvSpPr>
          <p:spPr>
            <a:xfrm>
              <a:off x="8207647" y="2103072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60"/>
            <p:cNvSpPr/>
            <p:nvPr/>
          </p:nvSpPr>
          <p:spPr>
            <a:xfrm>
              <a:off x="5041768" y="372272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Oval 61"/>
            <p:cNvSpPr/>
            <p:nvPr/>
          </p:nvSpPr>
          <p:spPr>
            <a:xfrm>
              <a:off x="4886116" y="280583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Oval 62"/>
            <p:cNvSpPr/>
            <p:nvPr/>
          </p:nvSpPr>
          <p:spPr>
            <a:xfrm>
              <a:off x="5359181" y="490196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63"/>
            <p:cNvSpPr/>
            <p:nvPr/>
          </p:nvSpPr>
          <p:spPr>
            <a:xfrm>
              <a:off x="5677359" y="274599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64"/>
            <p:cNvSpPr/>
            <p:nvPr/>
          </p:nvSpPr>
          <p:spPr>
            <a:xfrm>
              <a:off x="6124848" y="2655715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Oval 65"/>
            <p:cNvSpPr/>
            <p:nvPr/>
          </p:nvSpPr>
          <p:spPr>
            <a:xfrm>
              <a:off x="6171435" y="2962961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Oval 66"/>
            <p:cNvSpPr/>
            <p:nvPr/>
          </p:nvSpPr>
          <p:spPr>
            <a:xfrm>
              <a:off x="5841696" y="4871231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Oval 67"/>
            <p:cNvSpPr/>
            <p:nvPr/>
          </p:nvSpPr>
          <p:spPr>
            <a:xfrm>
              <a:off x="6203115" y="4639260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Oval 68"/>
            <p:cNvSpPr/>
            <p:nvPr/>
          </p:nvSpPr>
          <p:spPr>
            <a:xfrm>
              <a:off x="7934277" y="313116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Oval 69"/>
            <p:cNvSpPr/>
            <p:nvPr/>
          </p:nvSpPr>
          <p:spPr>
            <a:xfrm>
              <a:off x="5829759" y="289839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70"/>
            <p:cNvSpPr/>
            <p:nvPr/>
          </p:nvSpPr>
          <p:spPr>
            <a:xfrm>
              <a:off x="8390943" y="3287703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Oval 71"/>
            <p:cNvSpPr/>
            <p:nvPr/>
          </p:nvSpPr>
          <p:spPr>
            <a:xfrm>
              <a:off x="7381278" y="3800116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Oval 72"/>
            <p:cNvSpPr/>
            <p:nvPr/>
          </p:nvSpPr>
          <p:spPr>
            <a:xfrm>
              <a:off x="7045273" y="2379087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Oval 73"/>
            <p:cNvSpPr/>
            <p:nvPr/>
          </p:nvSpPr>
          <p:spPr>
            <a:xfrm>
              <a:off x="7116867" y="4539818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Oval 74"/>
            <p:cNvSpPr/>
            <p:nvPr/>
          </p:nvSpPr>
          <p:spPr>
            <a:xfrm>
              <a:off x="8099474" y="4747811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Oval 75"/>
            <p:cNvSpPr/>
            <p:nvPr/>
          </p:nvSpPr>
          <p:spPr>
            <a:xfrm>
              <a:off x="7784768" y="4888433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Oval 76"/>
            <p:cNvSpPr/>
            <p:nvPr/>
          </p:nvSpPr>
          <p:spPr>
            <a:xfrm>
              <a:off x="8141724" y="3887995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Oval 77"/>
            <p:cNvSpPr/>
            <p:nvPr/>
          </p:nvSpPr>
          <p:spPr>
            <a:xfrm>
              <a:off x="6650159" y="4162005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Oval 78"/>
            <p:cNvSpPr/>
            <p:nvPr/>
          </p:nvSpPr>
          <p:spPr>
            <a:xfrm>
              <a:off x="7754343" y="391123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Oval 79"/>
            <p:cNvSpPr/>
            <p:nvPr/>
          </p:nvSpPr>
          <p:spPr>
            <a:xfrm>
              <a:off x="6155410" y="411122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Oval 80"/>
            <p:cNvSpPr/>
            <p:nvPr/>
          </p:nvSpPr>
          <p:spPr>
            <a:xfrm>
              <a:off x="6357056" y="3679773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Oval 81"/>
            <p:cNvSpPr/>
            <p:nvPr/>
          </p:nvSpPr>
          <p:spPr>
            <a:xfrm>
              <a:off x="5335580" y="3838615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Oval 82"/>
            <p:cNvSpPr/>
            <p:nvPr/>
          </p:nvSpPr>
          <p:spPr>
            <a:xfrm>
              <a:off x="7002477" y="182843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Oval 83"/>
            <p:cNvSpPr/>
            <p:nvPr/>
          </p:nvSpPr>
          <p:spPr>
            <a:xfrm>
              <a:off x="6946387" y="541109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Oval 84"/>
            <p:cNvSpPr/>
            <p:nvPr/>
          </p:nvSpPr>
          <p:spPr>
            <a:xfrm>
              <a:off x="7731922" y="5849252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Oval 85"/>
            <p:cNvSpPr/>
            <p:nvPr/>
          </p:nvSpPr>
          <p:spPr>
            <a:xfrm>
              <a:off x="9016468" y="5054575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Oval 86"/>
            <p:cNvSpPr/>
            <p:nvPr/>
          </p:nvSpPr>
          <p:spPr>
            <a:xfrm>
              <a:off x="8966508" y="273115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Oval 87"/>
            <p:cNvSpPr/>
            <p:nvPr/>
          </p:nvSpPr>
          <p:spPr>
            <a:xfrm>
              <a:off x="9089783" y="4136673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Oval 88"/>
            <p:cNvSpPr/>
            <p:nvPr/>
          </p:nvSpPr>
          <p:spPr>
            <a:xfrm>
              <a:off x="7364803" y="5602704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Oval 89"/>
            <p:cNvSpPr/>
            <p:nvPr/>
          </p:nvSpPr>
          <p:spPr>
            <a:xfrm>
              <a:off x="2836119" y="428620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Oval 90"/>
            <p:cNvSpPr/>
            <p:nvPr/>
          </p:nvSpPr>
          <p:spPr>
            <a:xfrm>
              <a:off x="3910099" y="249165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Oval 91"/>
            <p:cNvSpPr/>
            <p:nvPr/>
          </p:nvSpPr>
          <p:spPr>
            <a:xfrm>
              <a:off x="2200609" y="503472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Oval 92"/>
            <p:cNvSpPr/>
            <p:nvPr/>
          </p:nvSpPr>
          <p:spPr>
            <a:xfrm>
              <a:off x="1574284" y="452444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Oval 93"/>
            <p:cNvSpPr/>
            <p:nvPr/>
          </p:nvSpPr>
          <p:spPr>
            <a:xfrm>
              <a:off x="4010258" y="524214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Oval 94"/>
            <p:cNvSpPr/>
            <p:nvPr/>
          </p:nvSpPr>
          <p:spPr>
            <a:xfrm>
              <a:off x="2564567" y="237035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Oval 95"/>
            <p:cNvSpPr/>
            <p:nvPr/>
          </p:nvSpPr>
          <p:spPr>
            <a:xfrm>
              <a:off x="1540113" y="2887693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Oval 96"/>
            <p:cNvSpPr/>
            <p:nvPr/>
          </p:nvSpPr>
          <p:spPr>
            <a:xfrm>
              <a:off x="8371023" y="592751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Oval 97"/>
            <p:cNvSpPr/>
            <p:nvPr/>
          </p:nvSpPr>
          <p:spPr>
            <a:xfrm>
              <a:off x="9199510" y="5641824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Oval 98"/>
            <p:cNvSpPr/>
            <p:nvPr/>
          </p:nvSpPr>
          <p:spPr>
            <a:xfrm>
              <a:off x="9412582" y="3637072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Oval 99"/>
            <p:cNvSpPr/>
            <p:nvPr/>
          </p:nvSpPr>
          <p:spPr>
            <a:xfrm>
              <a:off x="6122838" y="199409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9" y="410534"/>
            <a:ext cx="2345225" cy="58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81" y="349960"/>
            <a:ext cx="7380998" cy="1325563"/>
          </a:xfrm>
        </p:spPr>
        <p:txBody>
          <a:bodyPr>
            <a:normAutofit/>
          </a:bodyPr>
          <a:lstStyle/>
          <a:p>
            <a:pPr algn="r"/>
            <a:r>
              <a:rPr lang="en-US" b="1" smtClean="0">
                <a:latin typeface="Candara" panose="020E0502030303020204" pitchFamily="34" charset="0"/>
              </a:rPr>
              <a:t>Implementasi </a:t>
            </a:r>
            <a:r>
              <a:rPr lang="en-US" b="1" smtClean="0">
                <a:latin typeface="Candara" panose="020E0502030303020204" pitchFamily="34" charset="0"/>
              </a:rPr>
              <a:t>teknolgi</a:t>
            </a:r>
            <a:br>
              <a:rPr lang="en-US" b="1" smtClean="0">
                <a:latin typeface="Candara" panose="020E0502030303020204" pitchFamily="34" charset="0"/>
              </a:rPr>
            </a:br>
            <a:r>
              <a:rPr lang="en-US" sz="3100" b="1" smtClean="0">
                <a:latin typeface="Candara" panose="020E0502030303020204" pitchFamily="34" charset="0"/>
              </a:rPr>
              <a:t>dalam kurikulum dan pembelajaran</a:t>
            </a:r>
            <a:endParaRPr lang="en-US" sz="3100" b="1">
              <a:latin typeface="Candara" panose="020E0502030303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4753" y="1889399"/>
            <a:ext cx="8079897" cy="4306508"/>
            <a:chOff x="1540113" y="1828439"/>
            <a:chExt cx="8079897" cy="4306508"/>
          </a:xfrm>
        </p:grpSpPr>
        <p:sp>
          <p:nvSpPr>
            <p:cNvPr id="7" name="Freeform 6"/>
            <p:cNvSpPr/>
            <p:nvPr/>
          </p:nvSpPr>
          <p:spPr>
            <a:xfrm>
              <a:off x="1933605" y="3479008"/>
              <a:ext cx="2607669" cy="859345"/>
            </a:xfrm>
            <a:custGeom>
              <a:avLst/>
              <a:gdLst>
                <a:gd name="connsiteX0" fmla="*/ 0 w 2607669"/>
                <a:gd name="connsiteY0" fmla="*/ 0 h 859345"/>
                <a:gd name="connsiteX1" fmla="*/ 2607669 w 2607669"/>
                <a:gd name="connsiteY1" fmla="*/ 0 h 859345"/>
                <a:gd name="connsiteX2" fmla="*/ 2607669 w 2607669"/>
                <a:gd name="connsiteY2" fmla="*/ 859345 h 859345"/>
                <a:gd name="connsiteX3" fmla="*/ 0 w 2607669"/>
                <a:gd name="connsiteY3" fmla="*/ 859345 h 859345"/>
                <a:gd name="connsiteX4" fmla="*/ 0 w 2607669"/>
                <a:gd name="connsiteY4" fmla="*/ 0 h 85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7669" h="859345">
                  <a:moveTo>
                    <a:pt x="0" y="0"/>
                  </a:moveTo>
                  <a:lnTo>
                    <a:pt x="2607669" y="0"/>
                  </a:lnTo>
                  <a:lnTo>
                    <a:pt x="2607669" y="859345"/>
                  </a:lnTo>
                  <a:lnTo>
                    <a:pt x="0" y="8593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smtClean="0"/>
                <a:t>Teknologi digital</a:t>
              </a:r>
              <a:endParaRPr lang="en-US" sz="2700" kern="1200"/>
            </a:p>
          </p:txBody>
        </p:sp>
        <p:sp>
          <p:nvSpPr>
            <p:cNvPr id="8" name="Oval 7"/>
            <p:cNvSpPr/>
            <p:nvPr/>
          </p:nvSpPr>
          <p:spPr>
            <a:xfrm>
              <a:off x="1930642" y="321764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2075841" y="292724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2424321" y="2985329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2714721" y="266588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3092240" y="254973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556879" y="275300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847279" y="2898209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4253838" y="321764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4428078" y="353708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2918000" y="2927249"/>
              <a:ext cx="533387" cy="5333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85442" y="403076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1959682" y="4292127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2395281" y="4524447"/>
              <a:ext cx="474121" cy="47412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3005120" y="490196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3121280" y="4524447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3411680" y="493100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3673039" y="4466367"/>
              <a:ext cx="474121" cy="47412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4311918" y="4350207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6676051" y="2108853"/>
              <a:ext cx="1297925" cy="1316224"/>
            </a:xfrm>
            <a:custGeom>
              <a:avLst/>
              <a:gdLst>
                <a:gd name="connsiteX0" fmla="*/ 0 w 2219182"/>
                <a:gd name="connsiteY0" fmla="*/ 1109591 h 2219182"/>
                <a:gd name="connsiteX1" fmla="*/ 1109591 w 2219182"/>
                <a:gd name="connsiteY1" fmla="*/ 0 h 2219182"/>
                <a:gd name="connsiteX2" fmla="*/ 2219182 w 2219182"/>
                <a:gd name="connsiteY2" fmla="*/ 1109591 h 2219182"/>
                <a:gd name="connsiteX3" fmla="*/ 1109591 w 2219182"/>
                <a:gd name="connsiteY3" fmla="*/ 2219182 h 2219182"/>
                <a:gd name="connsiteX4" fmla="*/ 0 w 2219182"/>
                <a:gd name="connsiteY4" fmla="*/ 1109591 h 22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82" h="2219182">
                  <a:moveTo>
                    <a:pt x="0" y="1109591"/>
                  </a:moveTo>
                  <a:cubicBezTo>
                    <a:pt x="0" y="496781"/>
                    <a:pt x="496781" y="0"/>
                    <a:pt x="1109591" y="0"/>
                  </a:cubicBezTo>
                  <a:cubicBezTo>
                    <a:pt x="1722401" y="0"/>
                    <a:pt x="2219182" y="496781"/>
                    <a:pt x="2219182" y="1109591"/>
                  </a:cubicBezTo>
                  <a:cubicBezTo>
                    <a:pt x="2219182" y="1722401"/>
                    <a:pt x="1722401" y="2219182"/>
                    <a:pt x="1109591" y="2219182"/>
                  </a:cubicBezTo>
                  <a:cubicBezTo>
                    <a:pt x="496781" y="2219182"/>
                    <a:pt x="0" y="1722401"/>
                    <a:pt x="0" y="11095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24992" rIns="72000" bIns="32499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mtClean="0">
                  <a:latin typeface="Candara" panose="020E0502030303020204" pitchFamily="34" charset="0"/>
                </a:rPr>
                <a:t>TUJUAN </a:t>
              </a:r>
              <a:endParaRPr lang="en-US" sz="1600" b="1" kern="1200">
                <a:latin typeface="Candara" panose="020E0502030303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571029" y="2895727"/>
              <a:ext cx="1297925" cy="1316224"/>
            </a:xfrm>
            <a:custGeom>
              <a:avLst/>
              <a:gdLst>
                <a:gd name="connsiteX0" fmla="*/ 0 w 2219182"/>
                <a:gd name="connsiteY0" fmla="*/ 1109591 h 2219182"/>
                <a:gd name="connsiteX1" fmla="*/ 1109591 w 2219182"/>
                <a:gd name="connsiteY1" fmla="*/ 0 h 2219182"/>
                <a:gd name="connsiteX2" fmla="*/ 2219182 w 2219182"/>
                <a:gd name="connsiteY2" fmla="*/ 1109591 h 2219182"/>
                <a:gd name="connsiteX3" fmla="*/ 1109591 w 2219182"/>
                <a:gd name="connsiteY3" fmla="*/ 2219182 h 2219182"/>
                <a:gd name="connsiteX4" fmla="*/ 0 w 2219182"/>
                <a:gd name="connsiteY4" fmla="*/ 1109591 h 22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82" h="2219182">
                  <a:moveTo>
                    <a:pt x="0" y="1109591"/>
                  </a:moveTo>
                  <a:cubicBezTo>
                    <a:pt x="0" y="496781"/>
                    <a:pt x="496781" y="0"/>
                    <a:pt x="1109591" y="0"/>
                  </a:cubicBezTo>
                  <a:cubicBezTo>
                    <a:pt x="1722401" y="0"/>
                    <a:pt x="2219182" y="496781"/>
                    <a:pt x="2219182" y="1109591"/>
                  </a:cubicBezTo>
                  <a:cubicBezTo>
                    <a:pt x="2219182" y="1722401"/>
                    <a:pt x="1722401" y="2219182"/>
                    <a:pt x="1109591" y="2219182"/>
                  </a:cubicBezTo>
                  <a:cubicBezTo>
                    <a:pt x="496781" y="2219182"/>
                    <a:pt x="0" y="1722401"/>
                    <a:pt x="0" y="11095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24992" rIns="72000" bIns="32499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mtClean="0">
                  <a:latin typeface="Candara" panose="020E0502030303020204" pitchFamily="34" charset="0"/>
                </a:rPr>
                <a:t>ISI</a:t>
              </a:r>
              <a:endParaRPr lang="en-US" sz="1600" b="1" kern="1200">
                <a:latin typeface="Candara" panose="020E0502030303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723111" y="3660542"/>
              <a:ext cx="1297925" cy="1316224"/>
            </a:xfrm>
            <a:custGeom>
              <a:avLst/>
              <a:gdLst>
                <a:gd name="connsiteX0" fmla="*/ 0 w 2219182"/>
                <a:gd name="connsiteY0" fmla="*/ 1109591 h 2219182"/>
                <a:gd name="connsiteX1" fmla="*/ 1109591 w 2219182"/>
                <a:gd name="connsiteY1" fmla="*/ 0 h 2219182"/>
                <a:gd name="connsiteX2" fmla="*/ 2219182 w 2219182"/>
                <a:gd name="connsiteY2" fmla="*/ 1109591 h 2219182"/>
                <a:gd name="connsiteX3" fmla="*/ 1109591 w 2219182"/>
                <a:gd name="connsiteY3" fmla="*/ 2219182 h 2219182"/>
                <a:gd name="connsiteX4" fmla="*/ 0 w 2219182"/>
                <a:gd name="connsiteY4" fmla="*/ 1109591 h 22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82" h="2219182">
                  <a:moveTo>
                    <a:pt x="0" y="1109591"/>
                  </a:moveTo>
                  <a:cubicBezTo>
                    <a:pt x="0" y="496781"/>
                    <a:pt x="496781" y="0"/>
                    <a:pt x="1109591" y="0"/>
                  </a:cubicBezTo>
                  <a:cubicBezTo>
                    <a:pt x="1722401" y="0"/>
                    <a:pt x="2219182" y="496781"/>
                    <a:pt x="2219182" y="1109591"/>
                  </a:cubicBezTo>
                  <a:cubicBezTo>
                    <a:pt x="2219182" y="1722401"/>
                    <a:pt x="1722401" y="2219182"/>
                    <a:pt x="1109591" y="2219182"/>
                  </a:cubicBezTo>
                  <a:cubicBezTo>
                    <a:pt x="496781" y="2219182"/>
                    <a:pt x="0" y="1722401"/>
                    <a:pt x="0" y="11095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24992" rIns="72000" bIns="32499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mtClean="0">
                  <a:latin typeface="Candara" panose="020E0502030303020204" pitchFamily="34" charset="0"/>
                </a:rPr>
                <a:t>PROSES</a:t>
              </a:r>
              <a:endParaRPr lang="en-US" sz="1600" b="1" kern="1200">
                <a:latin typeface="Candara" panose="020E0502030303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528779" y="4552997"/>
              <a:ext cx="1297925" cy="1316224"/>
            </a:xfrm>
            <a:custGeom>
              <a:avLst/>
              <a:gdLst>
                <a:gd name="connsiteX0" fmla="*/ 0 w 2219182"/>
                <a:gd name="connsiteY0" fmla="*/ 1109591 h 2219182"/>
                <a:gd name="connsiteX1" fmla="*/ 1109591 w 2219182"/>
                <a:gd name="connsiteY1" fmla="*/ 0 h 2219182"/>
                <a:gd name="connsiteX2" fmla="*/ 2219182 w 2219182"/>
                <a:gd name="connsiteY2" fmla="*/ 1109591 h 2219182"/>
                <a:gd name="connsiteX3" fmla="*/ 1109591 w 2219182"/>
                <a:gd name="connsiteY3" fmla="*/ 2219182 h 2219182"/>
                <a:gd name="connsiteX4" fmla="*/ 0 w 2219182"/>
                <a:gd name="connsiteY4" fmla="*/ 1109591 h 22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82" h="2219182">
                  <a:moveTo>
                    <a:pt x="0" y="1109591"/>
                  </a:moveTo>
                  <a:cubicBezTo>
                    <a:pt x="0" y="496781"/>
                    <a:pt x="496781" y="0"/>
                    <a:pt x="1109591" y="0"/>
                  </a:cubicBezTo>
                  <a:cubicBezTo>
                    <a:pt x="1722401" y="0"/>
                    <a:pt x="2219182" y="496781"/>
                    <a:pt x="2219182" y="1109591"/>
                  </a:cubicBezTo>
                  <a:cubicBezTo>
                    <a:pt x="2219182" y="1722401"/>
                    <a:pt x="1722401" y="2219182"/>
                    <a:pt x="1109591" y="2219182"/>
                  </a:cubicBezTo>
                  <a:cubicBezTo>
                    <a:pt x="496781" y="2219182"/>
                    <a:pt x="0" y="1722401"/>
                    <a:pt x="0" y="11095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24992" rIns="72000" bIns="32499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mtClean="0">
                  <a:latin typeface="Candara" panose="020E0502030303020204" pitchFamily="34" charset="0"/>
                </a:rPr>
                <a:t>EVALUASI</a:t>
              </a:r>
              <a:endParaRPr lang="en-US" sz="1600" b="1" kern="1200">
                <a:latin typeface="Candara" panose="020E0502030303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315671" y="2795573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34"/>
            <p:cNvSpPr/>
            <p:nvPr/>
          </p:nvSpPr>
          <p:spPr>
            <a:xfrm>
              <a:off x="4293095" y="488132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4693296" y="384103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36"/>
            <p:cNvSpPr/>
            <p:nvPr/>
          </p:nvSpPr>
          <p:spPr>
            <a:xfrm>
              <a:off x="4723811" y="327158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4846035" y="4233585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578451" y="5462143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39"/>
            <p:cNvSpPr/>
            <p:nvPr/>
          </p:nvSpPr>
          <p:spPr>
            <a:xfrm>
              <a:off x="5516908" y="332650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5906556" y="362027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1"/>
            <p:cNvSpPr/>
            <p:nvPr/>
          </p:nvSpPr>
          <p:spPr>
            <a:xfrm>
              <a:off x="5597200" y="424767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2"/>
            <p:cNvSpPr/>
            <p:nvPr/>
          </p:nvSpPr>
          <p:spPr>
            <a:xfrm>
              <a:off x="6468623" y="3044594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3"/>
            <p:cNvSpPr/>
            <p:nvPr/>
          </p:nvSpPr>
          <p:spPr>
            <a:xfrm>
              <a:off x="6549951" y="3404731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4"/>
            <p:cNvSpPr/>
            <p:nvPr/>
          </p:nvSpPr>
          <p:spPr>
            <a:xfrm>
              <a:off x="6842673" y="366240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5"/>
            <p:cNvSpPr/>
            <p:nvPr/>
          </p:nvSpPr>
          <p:spPr>
            <a:xfrm>
              <a:off x="6489650" y="449733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6"/>
            <p:cNvSpPr/>
            <p:nvPr/>
          </p:nvSpPr>
          <p:spPr>
            <a:xfrm>
              <a:off x="6723111" y="2179263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7"/>
            <p:cNvSpPr/>
            <p:nvPr/>
          </p:nvSpPr>
          <p:spPr>
            <a:xfrm>
              <a:off x="8100076" y="255470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8074027" y="425893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49"/>
            <p:cNvSpPr/>
            <p:nvPr/>
          </p:nvSpPr>
          <p:spPr>
            <a:xfrm>
              <a:off x="6949150" y="501180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val 50"/>
            <p:cNvSpPr/>
            <p:nvPr/>
          </p:nvSpPr>
          <p:spPr>
            <a:xfrm>
              <a:off x="8781850" y="4599713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51"/>
            <p:cNvSpPr/>
            <p:nvPr/>
          </p:nvSpPr>
          <p:spPr>
            <a:xfrm>
              <a:off x="7368968" y="513249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52"/>
            <p:cNvSpPr/>
            <p:nvPr/>
          </p:nvSpPr>
          <p:spPr>
            <a:xfrm>
              <a:off x="8618871" y="4087418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53"/>
            <p:cNvSpPr/>
            <p:nvPr/>
          </p:nvSpPr>
          <p:spPr>
            <a:xfrm>
              <a:off x="8433604" y="2573329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54"/>
            <p:cNvSpPr/>
            <p:nvPr/>
          </p:nvSpPr>
          <p:spPr>
            <a:xfrm>
              <a:off x="7571029" y="2090205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Oval 55"/>
            <p:cNvSpPr/>
            <p:nvPr/>
          </p:nvSpPr>
          <p:spPr>
            <a:xfrm>
              <a:off x="6371120" y="5069331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Oval 56"/>
            <p:cNvSpPr/>
            <p:nvPr/>
          </p:nvSpPr>
          <p:spPr>
            <a:xfrm>
              <a:off x="8749775" y="3148308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57"/>
            <p:cNvSpPr/>
            <p:nvPr/>
          </p:nvSpPr>
          <p:spPr>
            <a:xfrm>
              <a:off x="8912754" y="362086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 58"/>
            <p:cNvSpPr/>
            <p:nvPr/>
          </p:nvSpPr>
          <p:spPr>
            <a:xfrm>
              <a:off x="7521337" y="313145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Oval 59"/>
            <p:cNvSpPr/>
            <p:nvPr/>
          </p:nvSpPr>
          <p:spPr>
            <a:xfrm>
              <a:off x="8207647" y="2103072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60"/>
            <p:cNvSpPr/>
            <p:nvPr/>
          </p:nvSpPr>
          <p:spPr>
            <a:xfrm>
              <a:off x="5041768" y="372272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Oval 61"/>
            <p:cNvSpPr/>
            <p:nvPr/>
          </p:nvSpPr>
          <p:spPr>
            <a:xfrm>
              <a:off x="4886116" y="280583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Oval 62"/>
            <p:cNvSpPr/>
            <p:nvPr/>
          </p:nvSpPr>
          <p:spPr>
            <a:xfrm>
              <a:off x="5359181" y="490196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63"/>
            <p:cNvSpPr/>
            <p:nvPr/>
          </p:nvSpPr>
          <p:spPr>
            <a:xfrm>
              <a:off x="5677359" y="274599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64"/>
            <p:cNvSpPr/>
            <p:nvPr/>
          </p:nvSpPr>
          <p:spPr>
            <a:xfrm>
              <a:off x="6124848" y="2655715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Oval 65"/>
            <p:cNvSpPr/>
            <p:nvPr/>
          </p:nvSpPr>
          <p:spPr>
            <a:xfrm>
              <a:off x="6171435" y="2962961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Oval 66"/>
            <p:cNvSpPr/>
            <p:nvPr/>
          </p:nvSpPr>
          <p:spPr>
            <a:xfrm>
              <a:off x="5841696" y="4871231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Oval 67"/>
            <p:cNvSpPr/>
            <p:nvPr/>
          </p:nvSpPr>
          <p:spPr>
            <a:xfrm>
              <a:off x="6203115" y="4639260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Oval 68"/>
            <p:cNvSpPr/>
            <p:nvPr/>
          </p:nvSpPr>
          <p:spPr>
            <a:xfrm>
              <a:off x="7934277" y="313116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Oval 69"/>
            <p:cNvSpPr/>
            <p:nvPr/>
          </p:nvSpPr>
          <p:spPr>
            <a:xfrm>
              <a:off x="5829759" y="289839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70"/>
            <p:cNvSpPr/>
            <p:nvPr/>
          </p:nvSpPr>
          <p:spPr>
            <a:xfrm>
              <a:off x="8390943" y="3287703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Oval 71"/>
            <p:cNvSpPr/>
            <p:nvPr/>
          </p:nvSpPr>
          <p:spPr>
            <a:xfrm>
              <a:off x="7381278" y="3800116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Oval 72"/>
            <p:cNvSpPr/>
            <p:nvPr/>
          </p:nvSpPr>
          <p:spPr>
            <a:xfrm>
              <a:off x="7045273" y="2379087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Oval 73"/>
            <p:cNvSpPr/>
            <p:nvPr/>
          </p:nvSpPr>
          <p:spPr>
            <a:xfrm>
              <a:off x="7116867" y="4539818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Oval 74"/>
            <p:cNvSpPr/>
            <p:nvPr/>
          </p:nvSpPr>
          <p:spPr>
            <a:xfrm>
              <a:off x="8099474" y="4747811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Oval 75"/>
            <p:cNvSpPr/>
            <p:nvPr/>
          </p:nvSpPr>
          <p:spPr>
            <a:xfrm>
              <a:off x="7784768" y="4888433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Oval 76"/>
            <p:cNvSpPr/>
            <p:nvPr/>
          </p:nvSpPr>
          <p:spPr>
            <a:xfrm>
              <a:off x="8141724" y="3887995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Oval 77"/>
            <p:cNvSpPr/>
            <p:nvPr/>
          </p:nvSpPr>
          <p:spPr>
            <a:xfrm>
              <a:off x="6650159" y="4162005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Oval 78"/>
            <p:cNvSpPr/>
            <p:nvPr/>
          </p:nvSpPr>
          <p:spPr>
            <a:xfrm>
              <a:off x="7763339" y="357605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Oval 79"/>
            <p:cNvSpPr/>
            <p:nvPr/>
          </p:nvSpPr>
          <p:spPr>
            <a:xfrm>
              <a:off x="6155410" y="411122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Oval 80"/>
            <p:cNvSpPr/>
            <p:nvPr/>
          </p:nvSpPr>
          <p:spPr>
            <a:xfrm>
              <a:off x="6357056" y="3679773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Oval 81"/>
            <p:cNvSpPr/>
            <p:nvPr/>
          </p:nvSpPr>
          <p:spPr>
            <a:xfrm>
              <a:off x="5335580" y="3838615"/>
              <a:ext cx="325958" cy="3259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Oval 82"/>
            <p:cNvSpPr/>
            <p:nvPr/>
          </p:nvSpPr>
          <p:spPr>
            <a:xfrm>
              <a:off x="7002477" y="182843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Oval 83"/>
            <p:cNvSpPr/>
            <p:nvPr/>
          </p:nvSpPr>
          <p:spPr>
            <a:xfrm>
              <a:off x="6946387" y="541109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Oval 84"/>
            <p:cNvSpPr/>
            <p:nvPr/>
          </p:nvSpPr>
          <p:spPr>
            <a:xfrm>
              <a:off x="7731922" y="5849252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Oval 85"/>
            <p:cNvSpPr/>
            <p:nvPr/>
          </p:nvSpPr>
          <p:spPr>
            <a:xfrm>
              <a:off x="9016468" y="5054575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Oval 86"/>
            <p:cNvSpPr/>
            <p:nvPr/>
          </p:nvSpPr>
          <p:spPr>
            <a:xfrm>
              <a:off x="8966508" y="2731159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Oval 87"/>
            <p:cNvSpPr/>
            <p:nvPr/>
          </p:nvSpPr>
          <p:spPr>
            <a:xfrm>
              <a:off x="9089783" y="4136673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Oval 88"/>
            <p:cNvSpPr/>
            <p:nvPr/>
          </p:nvSpPr>
          <p:spPr>
            <a:xfrm>
              <a:off x="7364803" y="5602704"/>
              <a:ext cx="156534" cy="156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Oval 89"/>
            <p:cNvSpPr/>
            <p:nvPr/>
          </p:nvSpPr>
          <p:spPr>
            <a:xfrm>
              <a:off x="2836119" y="428620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Oval 90"/>
            <p:cNvSpPr/>
            <p:nvPr/>
          </p:nvSpPr>
          <p:spPr>
            <a:xfrm>
              <a:off x="3910099" y="249165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Oval 91"/>
            <p:cNvSpPr/>
            <p:nvPr/>
          </p:nvSpPr>
          <p:spPr>
            <a:xfrm>
              <a:off x="2200609" y="5034720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Oval 92"/>
            <p:cNvSpPr/>
            <p:nvPr/>
          </p:nvSpPr>
          <p:spPr>
            <a:xfrm>
              <a:off x="1574284" y="4524447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Oval 93"/>
            <p:cNvSpPr/>
            <p:nvPr/>
          </p:nvSpPr>
          <p:spPr>
            <a:xfrm>
              <a:off x="4010258" y="524214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Oval 94"/>
            <p:cNvSpPr/>
            <p:nvPr/>
          </p:nvSpPr>
          <p:spPr>
            <a:xfrm>
              <a:off x="2564567" y="2370358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Oval 95"/>
            <p:cNvSpPr/>
            <p:nvPr/>
          </p:nvSpPr>
          <p:spPr>
            <a:xfrm>
              <a:off x="1540113" y="2887693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Oval 96"/>
            <p:cNvSpPr/>
            <p:nvPr/>
          </p:nvSpPr>
          <p:spPr>
            <a:xfrm>
              <a:off x="8371023" y="5927519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Oval 97"/>
            <p:cNvSpPr/>
            <p:nvPr/>
          </p:nvSpPr>
          <p:spPr>
            <a:xfrm>
              <a:off x="9199510" y="5641824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Oval 98"/>
            <p:cNvSpPr/>
            <p:nvPr/>
          </p:nvSpPr>
          <p:spPr>
            <a:xfrm>
              <a:off x="9412582" y="3637072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Oval 99"/>
            <p:cNvSpPr/>
            <p:nvPr/>
          </p:nvSpPr>
          <p:spPr>
            <a:xfrm>
              <a:off x="6122838" y="1994096"/>
              <a:ext cx="207428" cy="2074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1733" y="193983"/>
            <a:ext cx="361736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380" y="1094740"/>
            <a:ext cx="4362450" cy="1325563"/>
          </a:xfrm>
        </p:spPr>
        <p:txBody>
          <a:bodyPr/>
          <a:lstStyle/>
          <a:p>
            <a:r>
              <a:rPr lang="en-US" b="1" smtClean="0">
                <a:latin typeface="Candara" panose="020E0502030303020204" pitchFamily="34" charset="0"/>
              </a:rPr>
              <a:t>Teknologi dalam </a:t>
            </a:r>
            <a:r>
              <a:rPr lang="en-US" b="1" smtClean="0">
                <a:solidFill>
                  <a:schemeClr val="bg2"/>
                </a:solidFill>
                <a:latin typeface="Candara" panose="020E0502030303020204" pitchFamily="34" charset="0"/>
              </a:rPr>
              <a:t>dunia</a:t>
            </a:r>
            <a:r>
              <a:rPr lang="en-US" b="1" smtClean="0">
                <a:solidFill>
                  <a:srgbClr val="F2700E"/>
                </a:solidFill>
                <a:latin typeface="Candara" panose="020E0502030303020204" pitchFamily="34" charset="0"/>
              </a:rPr>
              <a:t> </a:t>
            </a:r>
            <a:r>
              <a:rPr lang="en-US" b="1" smtClean="0">
                <a:solidFill>
                  <a:srgbClr val="FFC000"/>
                </a:solidFill>
                <a:latin typeface="Candara" panose="020E0502030303020204" pitchFamily="34" charset="0"/>
              </a:rPr>
              <a:t>seni rupa</a:t>
            </a:r>
            <a:endParaRPr lang="en-US" b="1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42" y="2631440"/>
            <a:ext cx="3971926" cy="2708275"/>
          </a:xfrm>
        </p:spPr>
        <p:txBody>
          <a:bodyPr>
            <a:noAutofit/>
          </a:bodyPr>
          <a:lstStyle/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US" sz="1800" smtClean="0">
                <a:latin typeface="Candara" panose="020E0502030303020204" pitchFamily="34" charset="0"/>
              </a:rPr>
              <a:t>Teknologi informasi (pencarian, pengolahan, penyimpanan) dan komunikasi (penyampaian) </a:t>
            </a:r>
            <a:endParaRPr lang="en-US" sz="1800" smtClean="0">
              <a:latin typeface="Candara" panose="020E0502030303020204" pitchFamily="34" charset="0"/>
            </a:endParaRP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US" sz="1800" smtClean="0">
                <a:latin typeface="Candara" panose="020E0502030303020204" pitchFamily="34" charset="0"/>
              </a:rPr>
              <a:t>Teknologi </a:t>
            </a:r>
            <a:r>
              <a:rPr lang="en-US" sz="1800" smtClean="0">
                <a:latin typeface="Candara" panose="020E0502030303020204" pitchFamily="34" charset="0"/>
              </a:rPr>
              <a:t>produksi karya seni </a:t>
            </a:r>
            <a:r>
              <a:rPr lang="en-US" sz="1800" smtClean="0">
                <a:latin typeface="Candara" panose="020E0502030303020204" pitchFamily="34" charset="0"/>
              </a:rPr>
              <a:t>rupa (teknologi memvisualisasikan gagasan, teknologi pengolahan bahan)</a:t>
            </a:r>
            <a:endParaRPr lang="en-US" sz="1800" smtClean="0">
              <a:latin typeface="Candara" panose="020E0502030303020204" pitchFamily="34" charset="0"/>
            </a:endParaRP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US" sz="1800" smtClean="0">
                <a:latin typeface="Candara" panose="020E0502030303020204" pitchFamily="34" charset="0"/>
              </a:rPr>
              <a:t>Teknologi </a:t>
            </a:r>
            <a:r>
              <a:rPr lang="en-US" sz="1800" smtClean="0">
                <a:latin typeface="Candara" panose="020E0502030303020204" pitchFamily="34" charset="0"/>
              </a:rPr>
              <a:t>desiminasi </a:t>
            </a:r>
            <a:r>
              <a:rPr lang="en-US" sz="1800" smtClean="0">
                <a:latin typeface="Candara" panose="020E0502030303020204" pitchFamily="34" charset="0"/>
              </a:rPr>
              <a:t>karya </a:t>
            </a:r>
            <a:r>
              <a:rPr lang="en-US" sz="1800" smtClean="0">
                <a:latin typeface="Candara" panose="020E0502030303020204" pitchFamily="34" charset="0"/>
              </a:rPr>
              <a:t>(artefak) seni rupa</a:t>
            </a:r>
          </a:p>
          <a:p>
            <a:pPr>
              <a:lnSpc>
                <a:spcPct val="110000"/>
              </a:lnSpc>
            </a:pPr>
            <a:endParaRPr lang="en-US" sz="180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F69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590165"/>
            <a:ext cx="382524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smtClean="0">
                <a:solidFill>
                  <a:schemeClr val="bg1"/>
                </a:solidFill>
                <a:latin typeface="Candara" panose="020E0502030303020204" pitchFamily="34" charset="0"/>
              </a:rPr>
              <a:t>Implementasi teknologi dalam </a:t>
            </a:r>
            <a:br>
              <a:rPr lang="en-US" sz="3600" b="1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3600" b="1" smtClean="0">
                <a:latin typeface="Candara" panose="020E0502030303020204" pitchFamily="34" charset="0"/>
              </a:rPr>
              <a:t>tujuan</a:t>
            </a:r>
            <a:r>
              <a:rPr lang="en-US" sz="3600" b="1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sz="3600" b="1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3600" b="1" smtClean="0">
                <a:solidFill>
                  <a:schemeClr val="bg1"/>
                </a:solidFill>
                <a:latin typeface="Candara" panose="020E0502030303020204" pitchFamily="34" charset="0"/>
              </a:rPr>
              <a:t>pendidikan </a:t>
            </a:r>
            <a:br>
              <a:rPr lang="en-US" sz="3600" b="1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3600" b="1" smtClean="0">
                <a:solidFill>
                  <a:schemeClr val="bg1"/>
                </a:solidFill>
                <a:latin typeface="Candara" panose="020E0502030303020204" pitchFamily="34" charset="0"/>
              </a:rPr>
              <a:t>seni </a:t>
            </a:r>
            <a:r>
              <a:rPr lang="en-US" sz="3600" b="1" smtClean="0">
                <a:solidFill>
                  <a:schemeClr val="bg1"/>
                </a:solidFill>
                <a:latin typeface="Candara" panose="020E0502030303020204" pitchFamily="34" charset="0"/>
              </a:rPr>
              <a:t>rupa</a:t>
            </a:r>
            <a:endParaRPr lang="en-US" sz="3600" b="1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502920"/>
            <a:ext cx="6903720" cy="5974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>
                <a:latin typeface="Candara" panose="020E0502030303020204" pitchFamily="34" charset="0"/>
              </a:rPr>
              <a:t>Meredefinisi </a:t>
            </a:r>
            <a:r>
              <a:rPr lang="en-US" b="1" smtClean="0">
                <a:latin typeface="Candara" panose="020E0502030303020204" pitchFamily="34" charset="0"/>
              </a:rPr>
              <a:t>tujuan</a:t>
            </a:r>
            <a:r>
              <a:rPr lang="en-US" smtClean="0">
                <a:latin typeface="Candara" panose="020E0502030303020204" pitchFamily="34" charset="0"/>
              </a:rPr>
              <a:t> pendidikan seni rupa</a:t>
            </a:r>
          </a:p>
          <a:p>
            <a:pPr marL="274638" lvl="1" indent="-274638"/>
            <a:r>
              <a:rPr lang="en-US" smtClean="0">
                <a:latin typeface="Candara" panose="020E0502030303020204" pitchFamily="34" charset="0"/>
              </a:rPr>
              <a:t>Mengapa seni rupa harus di ajarkan (pelestarian/pengembangan)</a:t>
            </a:r>
          </a:p>
          <a:p>
            <a:pPr marL="274638" lvl="1" indent="-274638"/>
            <a:r>
              <a:rPr lang="en-US" smtClean="0">
                <a:latin typeface="Candara" panose="020E0502030303020204" pitchFamily="34" charset="0"/>
              </a:rPr>
              <a:t>Mengapa pendidikan seni rupa harus dilembagakan</a:t>
            </a:r>
          </a:p>
          <a:p>
            <a:pPr marL="274638" lvl="1" indent="-274638"/>
            <a:r>
              <a:rPr lang="en-US" smtClean="0">
                <a:latin typeface="Candara" panose="020E0502030303020204" pitchFamily="34" charset="0"/>
              </a:rPr>
              <a:t>Siapa yang akan dididik (kompetensi minimal yang harus dimiliki)</a:t>
            </a:r>
          </a:p>
          <a:p>
            <a:pPr marL="274638" lvl="1" indent="-274638"/>
            <a:r>
              <a:rPr lang="en-US" smtClean="0">
                <a:latin typeface="Candara" panose="020E0502030303020204" pitchFamily="34" charset="0"/>
              </a:rPr>
              <a:t>Siapa yang akan mendidiknya (kompetensi minimal yang harus dimiliki)</a:t>
            </a:r>
          </a:p>
          <a:p>
            <a:pPr marL="274638" lvl="1" indent="-274638"/>
            <a:r>
              <a:rPr lang="en-US" smtClean="0">
                <a:solidFill>
                  <a:srgbClr val="C00000"/>
                </a:solidFill>
                <a:latin typeface="Candara" panose="020E0502030303020204" pitchFamily="34" charset="0"/>
              </a:rPr>
              <a:t>Pengetahuan, keterampilan dan sikap apa yang diharapkan dimiliki peserta didik setelah mengikuti pendidikan</a:t>
            </a:r>
          </a:p>
          <a:p>
            <a:pPr marL="274638" lvl="1" indent="-274638"/>
            <a:r>
              <a:rPr lang="en-US" smtClean="0">
                <a:latin typeface="Candara" panose="020E0502030303020204" pitchFamily="34" charset="0"/>
              </a:rPr>
              <a:t>Seperti apa performa ideal lulusan pendidikan seni rupa yang kita harapkan dan yang dibutuhkan “masyarakat” (masa kini dan yang akan datang)</a:t>
            </a:r>
          </a:p>
          <a:p>
            <a:pPr lvl="1"/>
            <a:endParaRPr lang="en-US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rgbClr val="F696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13328"/>
            <a:ext cx="260604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smtClean="0">
                <a:latin typeface="Candara" panose="020E0502030303020204" pitchFamily="34" charset="0"/>
              </a:rPr>
              <a:t>Implementasi teknologi dalam </a:t>
            </a:r>
            <a:br>
              <a:rPr lang="en-US" sz="3600" b="1" smtClean="0">
                <a:latin typeface="Candara" panose="020E0502030303020204" pitchFamily="34" charset="0"/>
              </a:rPr>
            </a:br>
            <a:r>
              <a:rPr lang="en-US" sz="3600" b="1" smtClean="0">
                <a:solidFill>
                  <a:srgbClr val="FFC000"/>
                </a:solidFill>
                <a:latin typeface="Candara" panose="020E0502030303020204" pitchFamily="34" charset="0"/>
              </a:rPr>
              <a:t>isi </a:t>
            </a:r>
            <a:r>
              <a:rPr lang="en-US" sz="3600" b="1" smtClean="0">
                <a:latin typeface="Candara" panose="020E0502030303020204" pitchFamily="34" charset="0"/>
              </a:rPr>
              <a:t>pendidikan seni rupa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320" y="530224"/>
            <a:ext cx="6705600" cy="6160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bg1"/>
                </a:solidFill>
                <a:latin typeface="Candara" panose="020E0502030303020204" pitchFamily="34" charset="0"/>
              </a:rPr>
              <a:t>Meredefinisi </a:t>
            </a:r>
            <a:r>
              <a:rPr lang="en-US" sz="3600" b="1" smtClean="0">
                <a:solidFill>
                  <a:schemeClr val="bg1"/>
                </a:solidFill>
                <a:latin typeface="Candara" panose="020E0502030303020204" pitchFamily="34" charset="0"/>
              </a:rPr>
              <a:t>isi</a:t>
            </a:r>
            <a:r>
              <a:rPr lang="en-US" b="1" smtClean="0">
                <a:solidFill>
                  <a:schemeClr val="bg1"/>
                </a:solidFill>
                <a:latin typeface="Candara" panose="020E0502030303020204" pitchFamily="34" charset="0"/>
              </a:rPr>
              <a:t> pendidikan seni rupa</a:t>
            </a:r>
          </a:p>
          <a:p>
            <a:pPr marL="274638" lvl="1" indent="-274638"/>
            <a:r>
              <a:rPr lang="en-US" b="1" smtClean="0">
                <a:solidFill>
                  <a:schemeClr val="bg1"/>
                </a:solidFill>
                <a:latin typeface="Candara" panose="020E0502030303020204" pitchFamily="34" charset="0"/>
              </a:rPr>
              <a:t>Pengetahuan tentang seni rupa (pengetahuan teoritik)</a:t>
            </a:r>
          </a:p>
          <a:p>
            <a:pPr marL="274638" lvl="1" indent="-274638"/>
            <a:r>
              <a:rPr lang="en-US" b="1" smtClean="0">
                <a:solidFill>
                  <a:schemeClr val="bg1"/>
                </a:solidFill>
                <a:latin typeface="Candara" panose="020E0502030303020204" pitchFamily="34" charset="0"/>
              </a:rPr>
              <a:t>Pengetahuan dan keterampilan berkarya (pengetahuan praktek)</a:t>
            </a:r>
          </a:p>
          <a:p>
            <a:pPr marL="625475" lvl="2" indent="-260350"/>
            <a:r>
              <a:rPr lang="en-US" b="1" smtClean="0">
                <a:solidFill>
                  <a:schemeClr val="bg1"/>
                </a:solidFill>
                <a:latin typeface="Candara" panose="020E0502030303020204" pitchFamily="34" charset="0"/>
              </a:rPr>
              <a:t>Pengetahuan dan keterampilan mengembangkan gagasan penciptaan</a:t>
            </a:r>
          </a:p>
          <a:p>
            <a:pPr marL="625475" lvl="2" indent="-260350"/>
            <a:r>
              <a:rPr lang="en-US" b="1" smtClean="0">
                <a:solidFill>
                  <a:schemeClr val="bg1"/>
                </a:solidFill>
                <a:latin typeface="Candara" panose="020E0502030303020204" pitchFamily="34" charset="0"/>
              </a:rPr>
              <a:t>Pengetahuan dan keterampilan memvisualisasikan karya</a:t>
            </a:r>
          </a:p>
          <a:p>
            <a:pPr marL="365125" lvl="1" indent="-365125"/>
            <a:r>
              <a:rPr lang="en-US" b="1" smtClean="0">
                <a:solidFill>
                  <a:schemeClr val="bg1"/>
                </a:solidFill>
                <a:latin typeface="Candara" panose="020E0502030303020204" pitchFamily="34" charset="0"/>
              </a:rPr>
              <a:t>Pengetahuan dan keterampilan memproduksi </a:t>
            </a:r>
            <a:r>
              <a:rPr lang="en-US" b="1" smtClean="0">
                <a:solidFill>
                  <a:schemeClr val="bg1"/>
                </a:solidFill>
                <a:latin typeface="Candara" panose="020E0502030303020204" pitchFamily="34" charset="0"/>
              </a:rPr>
              <a:t>karya</a:t>
            </a:r>
          </a:p>
          <a:p>
            <a:pPr marL="365125" lvl="1" indent="-365125"/>
            <a:r>
              <a:rPr lang="en-US" b="1" smtClean="0">
                <a:solidFill>
                  <a:schemeClr val="bg1"/>
                </a:solidFill>
                <a:latin typeface="Candara" panose="020E0502030303020204" pitchFamily="34" charset="0"/>
              </a:rPr>
              <a:t>Pengetahuan </a:t>
            </a:r>
            <a:r>
              <a:rPr lang="en-US" b="1">
                <a:solidFill>
                  <a:schemeClr val="bg1"/>
                </a:solidFill>
                <a:latin typeface="Candara" panose="020E0502030303020204" pitchFamily="34" charset="0"/>
              </a:rPr>
              <a:t>dan keterampilan mempublikasikan gagasan dan karya (verbal/tertulis - langsung/bermedia)</a:t>
            </a:r>
          </a:p>
          <a:p>
            <a:pPr marL="365125" lvl="1" indent="-365125"/>
            <a:r>
              <a:rPr lang="en-US" b="1">
                <a:solidFill>
                  <a:schemeClr val="bg1"/>
                </a:solidFill>
                <a:latin typeface="Candara" panose="020E0502030303020204" pitchFamily="34" charset="0"/>
              </a:rPr>
              <a:t>Pengetahuan dan </a:t>
            </a:r>
            <a:r>
              <a:rPr lang="en-US" b="1">
                <a:solidFill>
                  <a:schemeClr val="bg1"/>
                </a:solidFill>
                <a:latin typeface="Candara" panose="020E0502030303020204" pitchFamily="34" charset="0"/>
              </a:rPr>
              <a:t>keterampilan </a:t>
            </a:r>
            <a:r>
              <a:rPr lang="en-US" b="1" smtClean="0">
                <a:solidFill>
                  <a:schemeClr val="bg1"/>
                </a:solidFill>
                <a:latin typeface="Candara" panose="020E0502030303020204" pitchFamily="34" charset="0"/>
              </a:rPr>
              <a:t>memasarkan </a:t>
            </a:r>
            <a:r>
              <a:rPr lang="en-US" b="1">
                <a:solidFill>
                  <a:schemeClr val="bg1"/>
                </a:solidFill>
                <a:latin typeface="Candara" panose="020E0502030303020204" pitchFamily="34" charset="0"/>
              </a:rPr>
              <a:t>(mempromosikan/menjual) karya (?)</a:t>
            </a:r>
          </a:p>
          <a:p>
            <a:pPr lvl="2"/>
            <a:endParaRPr lang="en-US" b="1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lvl="1"/>
            <a:endParaRPr lang="en-US" b="1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75488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560" y="2636520"/>
            <a:ext cx="374904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smtClean="0">
                <a:latin typeface="Candara" panose="020E0502030303020204" pitchFamily="34" charset="0"/>
              </a:rPr>
              <a:t>Implementasi teknologi dalam </a:t>
            </a:r>
            <a:br>
              <a:rPr lang="en-US" sz="3600" b="1" smtClean="0">
                <a:latin typeface="Candara" panose="020E0502030303020204" pitchFamily="34" charset="0"/>
              </a:rPr>
            </a:br>
            <a:r>
              <a:rPr lang="en-US" sz="3600" b="1" smtClean="0">
                <a:solidFill>
                  <a:srgbClr val="FFC000"/>
                </a:solidFill>
                <a:latin typeface="Candara" panose="020E0502030303020204" pitchFamily="34" charset="0"/>
              </a:rPr>
              <a:t>proses</a:t>
            </a:r>
            <a:r>
              <a:rPr lang="en-US" sz="3600" b="1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smtClean="0">
                <a:latin typeface="Candara" panose="020E0502030303020204" pitchFamily="34" charset="0"/>
              </a:rPr>
              <a:t>pendidikan seni rupa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240" y="493712"/>
            <a:ext cx="6903720" cy="5870575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mtClean="0">
                <a:latin typeface="Candara" panose="020E0502030303020204" pitchFamily="34" charset="0"/>
              </a:rPr>
              <a:t>Mengembangkan </a:t>
            </a:r>
            <a:r>
              <a:rPr lang="en-US" b="1" smtClean="0">
                <a:latin typeface="Candara" panose="020E0502030303020204" pitchFamily="34" charset="0"/>
              </a:rPr>
              <a:t>proses</a:t>
            </a:r>
            <a:r>
              <a:rPr lang="en-US" smtClean="0">
                <a:latin typeface="Candara" panose="020E0502030303020204" pitchFamily="34" charset="0"/>
              </a:rPr>
              <a:t> </a:t>
            </a:r>
            <a:endParaRPr lang="en-US" smtClean="0">
              <a:latin typeface="Candara" panose="020E0502030303020204" pitchFamily="34" charset="0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en-US" smtClean="0">
                <a:latin typeface="Candara" panose="020E0502030303020204" pitchFamily="34" charset="0"/>
              </a:rPr>
              <a:t>pendidikan </a:t>
            </a:r>
            <a:r>
              <a:rPr lang="en-US" smtClean="0">
                <a:latin typeface="Candara" panose="020E0502030303020204" pitchFamily="34" charset="0"/>
              </a:rPr>
              <a:t>seni rupa</a:t>
            </a:r>
          </a:p>
          <a:p>
            <a:pPr marL="274638" lvl="1" indent="-274638"/>
            <a:r>
              <a:rPr lang="en-US" smtClean="0">
                <a:latin typeface="Candara" panose="020E0502030303020204" pitchFamily="34" charset="0"/>
              </a:rPr>
              <a:t>Model, strategi dan metode dalam penyampaian informasi pengetahuan dan keterampilan seni rupa (daring sinkronus/asinkronus - luring)</a:t>
            </a:r>
          </a:p>
          <a:p>
            <a:pPr marL="274638" lvl="1" indent="-274638"/>
            <a:r>
              <a:rPr lang="en-US" smtClean="0">
                <a:latin typeface="Candara" panose="020E0502030303020204" pitchFamily="34" charset="0"/>
              </a:rPr>
              <a:t>Metode dalam mencari, mengolah dan menyimpan informasi pengetahuan dan keterampilan seni rupa</a:t>
            </a:r>
          </a:p>
          <a:p>
            <a:pPr marL="274638" lvl="1" indent="-274638"/>
            <a:r>
              <a:rPr lang="en-US" smtClean="0">
                <a:latin typeface="Candara" panose="020E0502030303020204" pitchFamily="34" charset="0"/>
              </a:rPr>
              <a:t>Media dalam </a:t>
            </a:r>
            <a:r>
              <a:rPr lang="en-US" smtClean="0">
                <a:latin typeface="Candara" panose="020E0502030303020204" pitchFamily="34" charset="0"/>
              </a:rPr>
              <a:t>mengolah, menyampaikan dan menyimpan informasi </a:t>
            </a:r>
            <a:r>
              <a:rPr lang="en-US" smtClean="0">
                <a:latin typeface="Candara" panose="020E0502030303020204" pitchFamily="34" charset="0"/>
              </a:rPr>
              <a:t>pengetahuan dan keterampilan seni rupa</a:t>
            </a:r>
          </a:p>
          <a:p>
            <a:pPr marL="274638" lvl="1" indent="-274638"/>
            <a:r>
              <a:rPr lang="en-US" smtClean="0">
                <a:latin typeface="Candara" panose="020E0502030303020204" pitchFamily="34" charset="0"/>
              </a:rPr>
              <a:t>Metode dalam mengembangkan gagasan berkarya</a:t>
            </a:r>
          </a:p>
          <a:p>
            <a:pPr marL="274638" lvl="1" indent="-274638"/>
            <a:r>
              <a:rPr lang="en-US" smtClean="0">
                <a:latin typeface="Candara" panose="020E0502030303020204" pitchFamily="34" charset="0"/>
              </a:rPr>
              <a:t>Medium (alat, bahan dan teknik berkarya) dalam berkarya seni rupa (subtitusi, komplementer)</a:t>
            </a:r>
            <a:endParaRPr lang="en-US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4038600" y="0"/>
            <a:ext cx="81534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11938"/>
            <a:ext cx="356616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smtClean="0">
                <a:latin typeface="Candara" panose="020E0502030303020204" pitchFamily="34" charset="0"/>
              </a:rPr>
              <a:t>Implementasi teknologi dalam </a:t>
            </a:r>
            <a:br>
              <a:rPr lang="en-US" sz="3600" b="1" smtClean="0">
                <a:latin typeface="Candara" panose="020E0502030303020204" pitchFamily="34" charset="0"/>
              </a:rPr>
            </a:br>
            <a:r>
              <a:rPr lang="en-US" sz="3600" b="1" smtClean="0">
                <a:solidFill>
                  <a:srgbClr val="C00000"/>
                </a:solidFill>
                <a:latin typeface="Candara" panose="020E0502030303020204" pitchFamily="34" charset="0"/>
              </a:rPr>
              <a:t>evaluasi</a:t>
            </a:r>
            <a:r>
              <a:rPr lang="en-US" sz="3600" b="1" smtClean="0">
                <a:latin typeface="Candara" panose="020E0502030303020204" pitchFamily="34" charset="0"/>
              </a:rPr>
              <a:t> pendidikan seni rupa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320" y="228600"/>
            <a:ext cx="7452360" cy="6492240"/>
          </a:xfrm>
        </p:spPr>
        <p:txBody>
          <a:bodyPr>
            <a:normAutofit/>
          </a:bodyPr>
          <a:lstStyle/>
          <a:p>
            <a:pPr marL="274638" indent="-274638">
              <a:lnSpc>
                <a:spcPct val="110000"/>
              </a:lnSpc>
              <a:buNone/>
            </a:pPr>
            <a:r>
              <a:rPr lang="en-US" smtClean="0">
                <a:latin typeface="Candara" panose="020E0502030303020204" pitchFamily="34" charset="0"/>
              </a:rPr>
              <a:t>Pengembangan </a:t>
            </a:r>
            <a:r>
              <a:rPr lang="en-US" b="1" smtClean="0">
                <a:latin typeface="Candara" panose="020E0502030303020204" pitchFamily="34" charset="0"/>
              </a:rPr>
              <a:t>evaluasi </a:t>
            </a:r>
            <a:r>
              <a:rPr lang="en-US" smtClean="0">
                <a:latin typeface="Candara" panose="020E0502030303020204" pitchFamily="34" charset="0"/>
              </a:rPr>
              <a:t>pendidikan seni rupa</a:t>
            </a:r>
          </a:p>
          <a:p>
            <a:pPr marL="274638" lvl="1" indent="-274638">
              <a:lnSpc>
                <a:spcPct val="110000"/>
              </a:lnSpc>
            </a:pPr>
            <a:r>
              <a:rPr lang="en-US" smtClean="0">
                <a:latin typeface="Candara" panose="020E0502030303020204" pitchFamily="34" charset="0"/>
              </a:rPr>
              <a:t>Menyusun dan mengembangkan instrument evaluasi</a:t>
            </a:r>
          </a:p>
          <a:p>
            <a:pPr marL="274638" lvl="1" indent="-274638">
              <a:lnSpc>
                <a:spcPct val="110000"/>
              </a:lnSpc>
            </a:pPr>
            <a:r>
              <a:rPr lang="en-US" smtClean="0">
                <a:latin typeface="Candara" panose="020E0502030303020204" pitchFamily="34" charset="0"/>
              </a:rPr>
              <a:t>Mengevaluasi proses pendidikan seni rupa</a:t>
            </a:r>
          </a:p>
          <a:p>
            <a:pPr marL="731838" lvl="3" indent="-274638">
              <a:lnSpc>
                <a:spcPct val="110000"/>
              </a:lnSpc>
            </a:pPr>
            <a:r>
              <a:rPr lang="en-US" smtClean="0">
                <a:latin typeface="Candara" panose="020E0502030303020204" pitchFamily="34" charset="0"/>
              </a:rPr>
              <a:t>Model, strategi dan metode dalam mengevaluasi penyampaian informasi pengetahuan dan keterampilan seni rupa (daring [sinkronus/asinkronus] - luring)</a:t>
            </a:r>
          </a:p>
          <a:p>
            <a:pPr marL="274638" lvl="1" indent="-274638">
              <a:lnSpc>
                <a:spcPct val="110000"/>
              </a:lnSpc>
            </a:pPr>
            <a:r>
              <a:rPr lang="en-US" smtClean="0">
                <a:latin typeface="Candara" panose="020E0502030303020204" pitchFamily="34" charset="0"/>
              </a:rPr>
              <a:t>Mengevaluasi hasil pendidikan (penguasaan pengetahuan dan keterampilan) seni rupa</a:t>
            </a:r>
          </a:p>
          <a:p>
            <a:pPr marL="731838" lvl="3" indent="-274638">
              <a:lnSpc>
                <a:spcPct val="110000"/>
              </a:lnSpc>
            </a:pPr>
            <a:r>
              <a:rPr lang="en-US" smtClean="0">
                <a:latin typeface="Candara" panose="020E0502030303020204" pitchFamily="34" charset="0"/>
              </a:rPr>
              <a:t>Mengevaluasi kemampuan mencari, mengolah, menyampaikan dan menyimpan informasi pengetahuan dan keterampilan seni rupa</a:t>
            </a:r>
          </a:p>
          <a:p>
            <a:pPr marL="731838" lvl="3" indent="-274638">
              <a:lnSpc>
                <a:spcPct val="110000"/>
              </a:lnSpc>
            </a:pPr>
            <a:r>
              <a:rPr lang="en-US" smtClean="0">
                <a:latin typeface="Candara" panose="020E0502030303020204" pitchFamily="34" charset="0"/>
              </a:rPr>
              <a:t>Mengevaluasi kemampuan dalam mengembangkan gagasan berkarya</a:t>
            </a:r>
          </a:p>
          <a:p>
            <a:pPr marL="731838" lvl="3" indent="-274638">
              <a:lnSpc>
                <a:spcPct val="110000"/>
              </a:lnSpc>
            </a:pPr>
            <a:r>
              <a:rPr lang="en-US" smtClean="0">
                <a:latin typeface="Candara" panose="020E0502030303020204" pitchFamily="34" charset="0"/>
              </a:rPr>
              <a:t>Mengevaluasi kemampuan dalam menggunakan medium (alat, bahan dan teknik berkarya) berkarya seni rupa (subtitusi, komplementer)</a:t>
            </a:r>
          </a:p>
          <a:p>
            <a:pPr marL="731838" lvl="3" indent="-274638">
              <a:lnSpc>
                <a:spcPct val="110000"/>
              </a:lnSpc>
            </a:pPr>
            <a:r>
              <a:rPr lang="en-US" smtClean="0">
                <a:latin typeface="Candara" panose="020E0502030303020204" pitchFamily="34" charset="0"/>
              </a:rPr>
              <a:t>Mengevaluasi kemampuan mempublikasi dan mendesiminasikan gagasan serta karya seni rupa</a:t>
            </a:r>
          </a:p>
        </p:txBody>
      </p:sp>
    </p:spTree>
    <p:extLst>
      <p:ext uri="{BB962C8B-B14F-4D97-AF65-F5344CB8AC3E}">
        <p14:creationId xmlns:p14="http://schemas.microsoft.com/office/powerpoint/2010/main" val="34841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958840" cy="6858000"/>
          </a:xfrm>
          <a:prstGeom prst="rect">
            <a:avLst/>
          </a:prstGeom>
          <a:solidFill>
            <a:srgbClr val="F69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787" y="715645"/>
            <a:ext cx="4751493" cy="1325563"/>
          </a:xfrm>
        </p:spPr>
        <p:txBody>
          <a:bodyPr>
            <a:noAutofit/>
          </a:bodyPr>
          <a:lstStyle/>
          <a:p>
            <a:r>
              <a:rPr lang="en-US" sz="3200" smtClean="0">
                <a:latin typeface="Candara" panose="020E0502030303020204" pitchFamily="34" charset="0"/>
              </a:rPr>
              <a:t>Tantangan </a:t>
            </a:r>
            <a:br>
              <a:rPr lang="en-US" sz="3200" smtClean="0">
                <a:latin typeface="Candara" panose="020E0502030303020204" pitchFamily="34" charset="0"/>
              </a:rPr>
            </a:br>
            <a:r>
              <a:rPr lang="en-US" sz="3200" smtClean="0">
                <a:latin typeface="Candara" panose="020E0502030303020204" pitchFamily="34" charset="0"/>
              </a:rPr>
              <a:t>implementasi teknologi</a:t>
            </a:r>
            <a:br>
              <a:rPr lang="en-US" sz="3200" smtClean="0">
                <a:latin typeface="Candara" panose="020E0502030303020204" pitchFamily="34" charset="0"/>
              </a:rPr>
            </a:br>
            <a:r>
              <a:rPr lang="en-US" sz="3200" smtClean="0">
                <a:latin typeface="Candara" panose="020E0502030303020204" pitchFamily="34" charset="0"/>
              </a:rPr>
              <a:t>dalam pendidikan </a:t>
            </a:r>
            <a:br>
              <a:rPr lang="en-US" sz="3200" smtClean="0">
                <a:latin typeface="Candara" panose="020E0502030303020204" pitchFamily="34" charset="0"/>
              </a:rPr>
            </a:br>
            <a:r>
              <a:rPr lang="en-US" sz="3200" smtClean="0">
                <a:latin typeface="Candara" panose="020E0502030303020204" pitchFamily="34" charset="0"/>
              </a:rPr>
              <a:t>seni rupa</a:t>
            </a:r>
            <a:endParaRPr lang="en-US" sz="320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787" y="2563707"/>
            <a:ext cx="5102013" cy="34760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Candara" panose="020E0502030303020204" pitchFamily="34" charset="0"/>
              </a:rPr>
              <a:t>Konvergensi teknologi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Candara" panose="020E0502030303020204" pitchFamily="34" charset="0"/>
              </a:rPr>
              <a:t>Kategorisasi dan Standarisasi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Candara" panose="020E0502030303020204" pitchFamily="34" charset="0"/>
              </a:rPr>
              <a:t>Orisinalitas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latin typeface="Candara" panose="020E0502030303020204" pitchFamily="34" charset="0"/>
              </a:rPr>
              <a:t>Penguasaan </a:t>
            </a:r>
            <a:r>
              <a:rPr lang="en-US">
                <a:latin typeface="Candara" panose="020E0502030303020204" pitchFamily="34" charset="0"/>
              </a:rPr>
              <a:t>teknologi </a:t>
            </a:r>
            <a:r>
              <a:rPr lang="en-US" smtClean="0">
                <a:latin typeface="Candara" panose="020E0502030303020204" pitchFamily="34" charset="0"/>
              </a:rPr>
              <a:t>baru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Candara" panose="020E0502030303020204" pitchFamily="34" charset="0"/>
              </a:rPr>
              <a:t>Adaptasi kebiasaan baru</a:t>
            </a:r>
            <a:endParaRPr lang="en-US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Candara" panose="020E0502030303020204" pitchFamily="34" charset="0"/>
              </a:rPr>
              <a:t>Membuka pikiran terhadap paradigma baru</a:t>
            </a:r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6" y="286173"/>
            <a:ext cx="4391230" cy="65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205" y="1172845"/>
            <a:ext cx="4069080" cy="1325563"/>
          </a:xfrm>
        </p:spPr>
        <p:txBody>
          <a:bodyPr/>
          <a:lstStyle/>
          <a:p>
            <a:pPr algn="ctr"/>
            <a:r>
              <a:rPr lang="en-US" smtClean="0">
                <a:latin typeface="Candara" panose="020E0502030303020204" pitchFamily="34" charset="0"/>
              </a:rPr>
              <a:t>TERIMAKASIH</a:t>
            </a:r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7" b="27077"/>
          <a:stretch/>
        </p:blipFill>
        <p:spPr>
          <a:xfrm>
            <a:off x="3082131" y="2879409"/>
            <a:ext cx="6117228" cy="3170872"/>
          </a:xfrm>
        </p:spPr>
      </p:pic>
    </p:spTree>
    <p:extLst>
      <p:ext uri="{BB962C8B-B14F-4D97-AF65-F5344CB8AC3E}">
        <p14:creationId xmlns:p14="http://schemas.microsoft.com/office/powerpoint/2010/main" val="115196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066" y="2138894"/>
            <a:ext cx="3310302" cy="1236133"/>
          </a:xfrm>
          <a:noFill/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3600" b="1" smtClean="0">
                <a:solidFill>
                  <a:srgbClr val="F2700E"/>
                </a:solidFill>
                <a:latin typeface="Candara" panose="020E0502030303020204" pitchFamily="34" charset="0"/>
              </a:rPr>
              <a:t>PENDIDIKAN SENI RUPA</a:t>
            </a:r>
            <a:endParaRPr lang="en-US" sz="3600" b="1">
              <a:solidFill>
                <a:srgbClr val="F2700E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666" y="1849439"/>
            <a:ext cx="4428067" cy="352530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b="1" smtClean="0">
                <a:solidFill>
                  <a:srgbClr val="FFC000"/>
                </a:solidFill>
                <a:latin typeface="Candara" panose="020E0502030303020204" pitchFamily="34" charset="0"/>
              </a:rPr>
              <a:t>PENDIDIKAN</a:t>
            </a:r>
          </a:p>
          <a:p>
            <a:pPr marL="0" lvl="1" indent="0" algn="r">
              <a:buNone/>
            </a:pPr>
            <a:r>
              <a:rPr lang="en-US" sz="1800" smtClean="0">
                <a:latin typeface="Candara" panose="020E0502030303020204" pitchFamily="34" charset="0"/>
              </a:rPr>
              <a:t>usaha </a:t>
            </a:r>
            <a:r>
              <a:rPr lang="en-US" sz="1800">
                <a:latin typeface="Candara" panose="020E0502030303020204" pitchFamily="34" charset="0"/>
              </a:rPr>
              <a:t>sadar untuk menyiapkan peserta didik melalui kegiatan bimbingan, pengajaran, dan atau latihan bagi peranannya di masa yang akan </a:t>
            </a:r>
            <a:r>
              <a:rPr lang="en-US" sz="1800" smtClean="0">
                <a:latin typeface="Candara" panose="020E0502030303020204" pitchFamily="34" charset="0"/>
              </a:rPr>
              <a:t>datang</a:t>
            </a:r>
            <a:endParaRPr lang="en-US" smtClean="0">
              <a:latin typeface="Candara" panose="020E0502030303020204" pitchFamily="34" charset="0"/>
            </a:endParaRPr>
          </a:p>
          <a:p>
            <a:pPr lvl="1" algn="r"/>
            <a:endParaRPr lang="en-US" smtClean="0">
              <a:latin typeface="Candara" panose="020E0502030303020204" pitchFamily="34" charset="0"/>
            </a:endParaRPr>
          </a:p>
          <a:p>
            <a:pPr marL="0" indent="0" algn="r">
              <a:buNone/>
            </a:pPr>
            <a:r>
              <a:rPr lang="en-US" b="1" smtClean="0">
                <a:solidFill>
                  <a:srgbClr val="FFC000"/>
                </a:solidFill>
                <a:latin typeface="Candara" panose="020E0502030303020204" pitchFamily="34" charset="0"/>
              </a:rPr>
              <a:t>SENI </a:t>
            </a:r>
            <a:r>
              <a:rPr lang="en-US" b="1" smtClean="0">
                <a:solidFill>
                  <a:srgbClr val="FFC000"/>
                </a:solidFill>
                <a:latin typeface="Candara" panose="020E0502030303020204" pitchFamily="34" charset="0"/>
              </a:rPr>
              <a:t>RUPA</a:t>
            </a:r>
          </a:p>
          <a:p>
            <a:pPr marL="0" lvl="1" indent="0" algn="r">
              <a:lnSpc>
                <a:spcPct val="100000"/>
              </a:lnSpc>
              <a:buNone/>
            </a:pPr>
            <a:r>
              <a:rPr lang="en-US" sz="1800" smtClean="0">
                <a:latin typeface="Candara" panose="020E0502030303020204" pitchFamily="34" charset="0"/>
              </a:rPr>
              <a:t>seni </a:t>
            </a:r>
            <a:r>
              <a:rPr lang="en-US" sz="1800">
                <a:latin typeface="Candara" panose="020E0502030303020204" pitchFamily="34" charset="0"/>
              </a:rPr>
              <a:t>dengan karakteristik utama penikmatan dan pencerapannya melalui indera pengelihatan (visual)</a:t>
            </a:r>
            <a:endParaRPr lang="en-US" sz="180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3065" y="3231094"/>
            <a:ext cx="36406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/>
              <a:t>usaha sadar untuk menyiapkan peserta didik melalui kegiatan bimbingan, pengajaran, dan atau latihan bagi peranannya di masa yang </a:t>
            </a:r>
            <a:r>
              <a:rPr lang="en-US" sz="1600"/>
              <a:t>akan </a:t>
            </a:r>
            <a:r>
              <a:rPr lang="en-US" sz="1600" smtClean="0"/>
              <a:t>datang dalam bidang </a:t>
            </a:r>
            <a:r>
              <a:rPr lang="en-US" sz="1600">
                <a:latin typeface="Candara" panose="020E0502030303020204" pitchFamily="34" charset="0"/>
              </a:rPr>
              <a:t>seni </a:t>
            </a:r>
            <a:r>
              <a:rPr lang="en-US" sz="1600" smtClean="0">
                <a:latin typeface="Candara" panose="020E0502030303020204" pitchFamily="34" charset="0"/>
              </a:rPr>
              <a:t>yang karakteristik </a:t>
            </a:r>
            <a:r>
              <a:rPr lang="en-US" sz="1600">
                <a:latin typeface="Candara" panose="020E0502030303020204" pitchFamily="34" charset="0"/>
              </a:rPr>
              <a:t>utama penikmatan dan pencerapannya melalui indera pengelihatan (</a:t>
            </a:r>
            <a:r>
              <a:rPr lang="en-US" sz="1600">
                <a:latin typeface="Candara" panose="020E0502030303020204" pitchFamily="34" charset="0"/>
              </a:rPr>
              <a:t>visual</a:t>
            </a:r>
            <a:r>
              <a:rPr lang="en-US" sz="1600" smtClean="0">
                <a:latin typeface="Candara" panose="020E0502030303020204" pitchFamily="34" charset="0"/>
              </a:rPr>
              <a:t>)</a:t>
            </a:r>
            <a:endParaRPr lang="en-US" sz="16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828926"/>
            <a:ext cx="3869268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smtClean="0">
                <a:solidFill>
                  <a:srgbClr val="F2700E"/>
                </a:solidFill>
                <a:latin typeface="Candara" panose="020E0502030303020204" pitchFamily="34" charset="0"/>
              </a:rPr>
              <a:t>PENDIDIKAN SENI RUPA</a:t>
            </a:r>
            <a:endParaRPr lang="en-US" sz="4000" b="1">
              <a:solidFill>
                <a:srgbClr val="F2700E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5867" y="965199"/>
            <a:ext cx="5283200" cy="55424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-US" b="1" smtClean="0">
                <a:solidFill>
                  <a:srgbClr val="FFC000"/>
                </a:solidFill>
                <a:latin typeface="Candara" panose="020E0502030303020204" pitchFamily="34" charset="0"/>
              </a:rPr>
              <a:t>MODEL </a:t>
            </a:r>
            <a:r>
              <a:rPr lang="en-US" b="1" smtClean="0">
                <a:solidFill>
                  <a:srgbClr val="FFC000"/>
                </a:solidFill>
                <a:latin typeface="Candara" panose="020E0502030303020204" pitchFamily="34" charset="0"/>
              </a:rPr>
              <a:t>PENULARAN </a:t>
            </a:r>
          </a:p>
          <a:p>
            <a:pPr marL="0" indent="0">
              <a:lnSpc>
                <a:spcPct val="60000"/>
              </a:lnSpc>
              <a:buNone/>
            </a:pPr>
            <a:endParaRPr lang="en-US" smtClean="0">
              <a:latin typeface="Candara" panose="020E0502030303020204" pitchFamily="34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2200" smtClean="0">
                <a:latin typeface="Candara" panose="020E0502030303020204" pitchFamily="34" charset="0"/>
              </a:rPr>
              <a:t>(</a:t>
            </a:r>
            <a:r>
              <a:rPr lang="en-US" sz="2200" smtClean="0">
                <a:latin typeface="Candara" panose="020E0502030303020204" pitchFamily="34" charset="0"/>
              </a:rPr>
              <a:t>pendidikan untuk/dalam seni rupa)</a:t>
            </a:r>
          </a:p>
          <a:p>
            <a:pPr marL="271463" lvl="1" indent="-271463"/>
            <a:r>
              <a:rPr lang="en-US" sz="2100" smtClean="0">
                <a:latin typeface="Candara" panose="020E0502030303020204" pitchFamily="34" charset="0"/>
              </a:rPr>
              <a:t>Sekolah Kejuruan/vokasi/pendidikan tinggi seni</a:t>
            </a:r>
          </a:p>
          <a:p>
            <a:pPr marL="271463" lvl="1" indent="-271463"/>
            <a:r>
              <a:rPr lang="en-US" sz="2100" smtClean="0">
                <a:latin typeface="Candara" panose="020E0502030303020204" pitchFamily="34" charset="0"/>
              </a:rPr>
              <a:t>Sanggar/studio/dsj</a:t>
            </a:r>
          </a:p>
          <a:p>
            <a:pPr marL="271463" lvl="1" indent="-271463"/>
            <a:r>
              <a:rPr lang="en-US" sz="2100" smtClean="0">
                <a:latin typeface="Candara" panose="020E0502030303020204" pitchFamily="34" charset="0"/>
              </a:rPr>
              <a:t>Tujuan utama penguasaan kompetensi seni rupa</a:t>
            </a:r>
          </a:p>
          <a:p>
            <a:pPr lvl="1"/>
            <a:endParaRPr lang="en-US" smtClean="0">
              <a:latin typeface="Candara" panose="020E0502030303020204" pitchFamily="34" charset="0"/>
            </a:endParaRPr>
          </a:p>
          <a:p>
            <a:pPr lvl="1"/>
            <a:endParaRPr lang="en-US" smtClean="0">
              <a:latin typeface="Candara" panose="020E0502030303020204" pitchFamily="34" charset="0"/>
            </a:endParaRPr>
          </a:p>
          <a:p>
            <a:pPr lvl="1"/>
            <a:endParaRPr lang="en-US">
              <a:latin typeface="Candara" panose="020E0502030303020204" pitchFamily="34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b="1" smtClean="0">
                <a:solidFill>
                  <a:srgbClr val="FFC000"/>
                </a:solidFill>
                <a:latin typeface="Candara" panose="020E0502030303020204" pitchFamily="34" charset="0"/>
              </a:rPr>
              <a:t>MODEL </a:t>
            </a:r>
            <a:r>
              <a:rPr lang="en-US" b="1" smtClean="0">
                <a:solidFill>
                  <a:srgbClr val="FFC000"/>
                </a:solidFill>
                <a:latin typeface="Candara" panose="020E0502030303020204" pitchFamily="34" charset="0"/>
              </a:rPr>
              <a:t>PEMFUNGSIAN </a:t>
            </a:r>
            <a:endParaRPr lang="en-US" b="1" smtClean="0">
              <a:solidFill>
                <a:srgbClr val="FFC000"/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b="1" smtClean="0">
              <a:solidFill>
                <a:srgbClr val="FFC000"/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900" smtClean="0">
                <a:latin typeface="Candara" panose="020E0502030303020204" pitchFamily="34" charset="0"/>
              </a:rPr>
              <a:t>(</a:t>
            </a:r>
            <a:r>
              <a:rPr lang="en-US" sz="1900" smtClean="0">
                <a:latin typeface="Candara" panose="020E0502030303020204" pitchFamily="34" charset="0"/>
              </a:rPr>
              <a:t>pendidikan dengan/melalui seni rupa)</a:t>
            </a:r>
          </a:p>
          <a:p>
            <a:pPr marL="271463" lvl="1" indent="-271463"/>
            <a:r>
              <a:rPr lang="en-US" sz="1900" smtClean="0">
                <a:latin typeface="Candara" panose="020E0502030303020204" pitchFamily="34" charset="0"/>
              </a:rPr>
              <a:t>Sekolah umum/sekolah kejuruan non seni (rupa)</a:t>
            </a:r>
          </a:p>
          <a:p>
            <a:pPr marL="271463" lvl="1" indent="-271463"/>
            <a:r>
              <a:rPr lang="en-US" sz="1900" smtClean="0">
                <a:latin typeface="Candara" panose="020E0502030303020204" pitchFamily="34" charset="0"/>
              </a:rPr>
              <a:t>Lembaga pendidikan non seni rupa</a:t>
            </a:r>
          </a:p>
          <a:p>
            <a:pPr marL="271463" lvl="1" indent="-271463"/>
            <a:r>
              <a:rPr lang="en-US" sz="1900" smtClean="0">
                <a:latin typeface="Candara" panose="020E0502030303020204" pitchFamily="34" charset="0"/>
              </a:rPr>
              <a:t>Tujuan utama pengembangan diri (pembentukan karakter/penguasaan kompetensi non seni rupa/dll)</a:t>
            </a:r>
            <a:endParaRPr lang="en-US" sz="19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773029" y="1299751"/>
            <a:ext cx="4351338" cy="4351338"/>
          </a:xfrm>
          <a:custGeom>
            <a:avLst/>
            <a:gdLst>
              <a:gd name="connsiteX0" fmla="*/ 0 w 4351338"/>
              <a:gd name="connsiteY0" fmla="*/ 2175669 h 4351338"/>
              <a:gd name="connsiteX1" fmla="*/ 2175669 w 4351338"/>
              <a:gd name="connsiteY1" fmla="*/ 0 h 4351338"/>
              <a:gd name="connsiteX2" fmla="*/ 4351338 w 4351338"/>
              <a:gd name="connsiteY2" fmla="*/ 2175669 h 4351338"/>
              <a:gd name="connsiteX3" fmla="*/ 2175669 w 4351338"/>
              <a:gd name="connsiteY3" fmla="*/ 4351338 h 4351338"/>
              <a:gd name="connsiteX4" fmla="*/ 0 w 4351338"/>
              <a:gd name="connsiteY4" fmla="*/ 2175669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38" h="4351338">
                <a:moveTo>
                  <a:pt x="0" y="2175669"/>
                </a:moveTo>
                <a:cubicBezTo>
                  <a:pt x="0" y="974080"/>
                  <a:pt x="974080" y="0"/>
                  <a:pt x="2175669" y="0"/>
                </a:cubicBezTo>
                <a:cubicBezTo>
                  <a:pt x="3377258" y="0"/>
                  <a:pt x="4351338" y="974080"/>
                  <a:pt x="4351338" y="2175669"/>
                </a:cubicBezTo>
                <a:cubicBezTo>
                  <a:pt x="4351338" y="3377258"/>
                  <a:pt x="3377258" y="4351338"/>
                  <a:pt x="2175669" y="4351338"/>
                </a:cubicBezTo>
                <a:cubicBezTo>
                  <a:pt x="974080" y="4351338"/>
                  <a:pt x="0" y="3377258"/>
                  <a:pt x="0" y="2175669"/>
                </a:cubicBezTo>
                <a:close/>
              </a:path>
            </a:pathLst>
          </a:custGeom>
          <a:solidFill>
            <a:srgbClr val="CA203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613566" rIns="1296000" bIns="3637536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smtClean="0">
                <a:effectLst>
                  <a:outerShdw blurRad="50800" dist="38100" dir="2700000" sx="103000" sy="103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PENDIDIKAN SENI RUPA</a:t>
            </a:r>
            <a:endParaRPr lang="en-US" sz="2400" b="1" kern="1200">
              <a:effectLst>
                <a:outerShdw blurRad="50800" dist="38100" dir="2700000" sx="103000" sy="103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316946" y="2387585"/>
            <a:ext cx="3263503" cy="3263503"/>
          </a:xfrm>
          <a:custGeom>
            <a:avLst/>
            <a:gdLst>
              <a:gd name="connsiteX0" fmla="*/ 0 w 3263503"/>
              <a:gd name="connsiteY0" fmla="*/ 1631752 h 3263503"/>
              <a:gd name="connsiteX1" fmla="*/ 1631752 w 3263503"/>
              <a:gd name="connsiteY1" fmla="*/ 0 h 3263503"/>
              <a:gd name="connsiteX2" fmla="*/ 3263504 w 3263503"/>
              <a:gd name="connsiteY2" fmla="*/ 1631752 h 3263503"/>
              <a:gd name="connsiteX3" fmla="*/ 1631752 w 3263503"/>
              <a:gd name="connsiteY3" fmla="*/ 3263504 h 3263503"/>
              <a:gd name="connsiteX4" fmla="*/ 0 w 3263503"/>
              <a:gd name="connsiteY4" fmla="*/ 1631752 h 326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3263503">
                <a:moveTo>
                  <a:pt x="0" y="1631752"/>
                </a:moveTo>
                <a:cubicBezTo>
                  <a:pt x="0" y="730560"/>
                  <a:pt x="730560" y="0"/>
                  <a:pt x="1631752" y="0"/>
                </a:cubicBezTo>
                <a:cubicBezTo>
                  <a:pt x="2532944" y="0"/>
                  <a:pt x="3263504" y="730560"/>
                  <a:pt x="3263504" y="1631752"/>
                </a:cubicBezTo>
                <a:cubicBezTo>
                  <a:pt x="3263504" y="2532944"/>
                  <a:pt x="2532944" y="3263504"/>
                  <a:pt x="1631752" y="3263504"/>
                </a:cubicBezTo>
                <a:cubicBezTo>
                  <a:pt x="730560" y="3263504"/>
                  <a:pt x="0" y="2532944"/>
                  <a:pt x="0" y="1631752"/>
                </a:cubicBezTo>
                <a:close/>
              </a:path>
            </a:pathLst>
          </a:custGeom>
          <a:solidFill>
            <a:srgbClr val="F2700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8000" tIns="756000" rIns="828000" bIns="258986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smtClean="0">
                <a:solidFill>
                  <a:schemeClr val="tx1"/>
                </a:solidFill>
                <a:effectLst>
                  <a:outerShdw blurRad="50800" dist="50800" dir="4800000" sx="103000" sy="103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KURIKULUM SENI RUPA</a:t>
            </a:r>
            <a:endParaRPr lang="en-US" sz="2200" b="1" kern="1200">
              <a:solidFill>
                <a:schemeClr val="tx1"/>
              </a:solidFill>
              <a:effectLst>
                <a:outerShdw blurRad="50800" dist="50800" dir="4800000" sx="103000" sy="103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860863" y="3475420"/>
            <a:ext cx="2175669" cy="2175669"/>
          </a:xfrm>
          <a:custGeom>
            <a:avLst/>
            <a:gdLst>
              <a:gd name="connsiteX0" fmla="*/ 0 w 2175669"/>
              <a:gd name="connsiteY0" fmla="*/ 1087835 h 2175669"/>
              <a:gd name="connsiteX1" fmla="*/ 1087835 w 2175669"/>
              <a:gd name="connsiteY1" fmla="*/ 0 h 2175669"/>
              <a:gd name="connsiteX2" fmla="*/ 2175670 w 2175669"/>
              <a:gd name="connsiteY2" fmla="*/ 1087835 h 2175669"/>
              <a:gd name="connsiteX3" fmla="*/ 1087835 w 2175669"/>
              <a:gd name="connsiteY3" fmla="*/ 2175670 h 2175669"/>
              <a:gd name="connsiteX4" fmla="*/ 0 w 2175669"/>
              <a:gd name="connsiteY4" fmla="*/ 1087835 h 21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5669" h="2175669">
                <a:moveTo>
                  <a:pt x="0" y="1087835"/>
                </a:moveTo>
                <a:cubicBezTo>
                  <a:pt x="0" y="487040"/>
                  <a:pt x="487040" y="0"/>
                  <a:pt x="1087835" y="0"/>
                </a:cubicBezTo>
                <a:cubicBezTo>
                  <a:pt x="1688630" y="0"/>
                  <a:pt x="2175670" y="487040"/>
                  <a:pt x="2175670" y="1087835"/>
                </a:cubicBezTo>
                <a:cubicBezTo>
                  <a:pt x="2175670" y="1688630"/>
                  <a:pt x="1688630" y="2175670"/>
                  <a:pt x="1087835" y="2175670"/>
                </a:cubicBezTo>
                <a:cubicBezTo>
                  <a:pt x="487040" y="2175670"/>
                  <a:pt x="0" y="1688630"/>
                  <a:pt x="0" y="10878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15900" dir="3600000" sx="108000" sy="108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759917" rIns="180000" bIns="664822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smtClean="0">
                <a:solidFill>
                  <a:schemeClr val="tx1"/>
                </a:solidFill>
                <a:effectLst>
                  <a:outerShdw blurRad="38100" dist="38100" dir="2700000" sx="102000" sy="102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PEMBELAJARAN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smtClean="0">
                <a:solidFill>
                  <a:schemeClr val="tx1"/>
                </a:solidFill>
                <a:effectLst>
                  <a:outerShdw blurRad="38100" dist="38100" dir="2700000" sx="102000" sy="102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SENI RUPA</a:t>
            </a:r>
            <a:endParaRPr lang="en-US" sz="2000" b="1" kern="1200">
              <a:solidFill>
                <a:schemeClr val="tx1"/>
              </a:solidFill>
              <a:effectLst>
                <a:outerShdw blurRad="38100" dist="38100" dir="2700000" sx="102000" sy="102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1418" y="2149857"/>
            <a:ext cx="5210061" cy="1325563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2700E"/>
                </a:solidFill>
                <a:latin typeface="Candara" panose="020E0502030303020204" pitchFamily="34" charset="0"/>
              </a:rPr>
              <a:t>PENDIDIKAN SENI RUPA</a:t>
            </a:r>
            <a:endParaRPr lang="en-US" sz="3600" b="1">
              <a:solidFill>
                <a:srgbClr val="F2700E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653" y="3249975"/>
            <a:ext cx="4968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mtClean="0"/>
              <a:t>usaha sadar untuk menyiapkan peserta didik melalui kegiatan bimbingan, pengajaran, dan atau latihan bagi peranannya </a:t>
            </a:r>
            <a:r>
              <a:rPr lang="en-US" i="1" smtClean="0"/>
              <a:t>di masa yang akan datang </a:t>
            </a:r>
            <a:r>
              <a:rPr lang="en-US" b="1" smtClean="0">
                <a:solidFill>
                  <a:srgbClr val="FFFF00"/>
                </a:solidFill>
              </a:rPr>
              <a:t>dalam bidang seni rupa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93" y="2144499"/>
            <a:ext cx="4951675" cy="1325563"/>
          </a:xfrm>
        </p:spPr>
        <p:txBody>
          <a:bodyPr>
            <a:normAutofit/>
          </a:bodyPr>
          <a:lstStyle/>
          <a:p>
            <a:r>
              <a:rPr lang="en-US" sz="2800" b="1" smtClean="0">
                <a:latin typeface="Candara" panose="020E0502030303020204" pitchFamily="34" charset="0"/>
              </a:rPr>
              <a:t>LANDASAN KURIKULUM </a:t>
            </a:r>
            <a:br>
              <a:rPr lang="en-US" sz="2800" b="1" smtClean="0">
                <a:latin typeface="Candara" panose="020E0502030303020204" pitchFamily="34" charset="0"/>
              </a:rPr>
            </a:br>
            <a:r>
              <a:rPr lang="en-US" sz="2800" b="1" smtClean="0">
                <a:latin typeface="Candara" panose="020E0502030303020204" pitchFamily="34" charset="0"/>
              </a:rPr>
              <a:t>PENDIDIKAN SENI RUPA</a:t>
            </a:r>
            <a:endParaRPr lang="en-US" sz="2800" b="1">
              <a:latin typeface="Candara" panose="020E0502030303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060488" y="1686770"/>
            <a:ext cx="2916544" cy="2916701"/>
          </a:xfrm>
          <a:custGeom>
            <a:avLst/>
            <a:gdLst>
              <a:gd name="connsiteX0" fmla="*/ 0 w 2916544"/>
              <a:gd name="connsiteY0" fmla="*/ 1458351 h 2916701"/>
              <a:gd name="connsiteX1" fmla="*/ 1458272 w 2916544"/>
              <a:gd name="connsiteY1" fmla="*/ 0 h 2916701"/>
              <a:gd name="connsiteX2" fmla="*/ 2916544 w 2916544"/>
              <a:gd name="connsiteY2" fmla="*/ 1458351 h 2916701"/>
              <a:gd name="connsiteX3" fmla="*/ 1458272 w 2916544"/>
              <a:gd name="connsiteY3" fmla="*/ 2916702 h 2916701"/>
              <a:gd name="connsiteX4" fmla="*/ 0 w 2916544"/>
              <a:gd name="connsiteY4" fmla="*/ 1458351 h 291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544" h="2916701">
                <a:moveTo>
                  <a:pt x="0" y="1458351"/>
                </a:moveTo>
                <a:cubicBezTo>
                  <a:pt x="0" y="652926"/>
                  <a:pt x="652891" y="0"/>
                  <a:pt x="1458272" y="0"/>
                </a:cubicBezTo>
                <a:cubicBezTo>
                  <a:pt x="2263653" y="0"/>
                  <a:pt x="2916544" y="652926"/>
                  <a:pt x="2916544" y="1458351"/>
                </a:cubicBezTo>
                <a:cubicBezTo>
                  <a:pt x="2916544" y="2263776"/>
                  <a:pt x="2263653" y="2916702"/>
                  <a:pt x="1458272" y="2916702"/>
                </a:cubicBezTo>
                <a:cubicBezTo>
                  <a:pt x="652891" y="2916702"/>
                  <a:pt x="0" y="2263776"/>
                  <a:pt x="0" y="1458351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798" tIns="533821" rIns="533798" bIns="5338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/>
              <a:t>KURIKULUM</a:t>
            </a:r>
            <a:endParaRPr lang="en-US" sz="2800" b="1" kern="1200"/>
          </a:p>
        </p:txBody>
      </p:sp>
      <p:sp>
        <p:nvSpPr>
          <p:cNvPr id="14" name="Oval 13"/>
          <p:cNvSpPr/>
          <p:nvPr/>
        </p:nvSpPr>
        <p:spPr>
          <a:xfrm>
            <a:off x="8724862" y="1553619"/>
            <a:ext cx="324259" cy="324609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7869153" y="3935084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10010652" y="3057621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9041345" y="4636542"/>
            <a:ext cx="324259" cy="324609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023097" y="2014426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7283042" y="3359860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6028103" y="2061843"/>
            <a:ext cx="1272773" cy="1245382"/>
          </a:xfrm>
          <a:custGeom>
            <a:avLst/>
            <a:gdLst>
              <a:gd name="connsiteX0" fmla="*/ 0 w 1272773"/>
              <a:gd name="connsiteY0" fmla="*/ 622691 h 1245382"/>
              <a:gd name="connsiteX1" fmla="*/ 636387 w 1272773"/>
              <a:gd name="connsiteY1" fmla="*/ 0 h 1245382"/>
              <a:gd name="connsiteX2" fmla="*/ 1272774 w 1272773"/>
              <a:gd name="connsiteY2" fmla="*/ 622691 h 1245382"/>
              <a:gd name="connsiteX3" fmla="*/ 636387 w 1272773"/>
              <a:gd name="connsiteY3" fmla="*/ 1245382 h 1245382"/>
              <a:gd name="connsiteX4" fmla="*/ 0 w 1272773"/>
              <a:gd name="connsiteY4" fmla="*/ 622691 h 12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773" h="1245382">
                <a:moveTo>
                  <a:pt x="0" y="622691"/>
                </a:moveTo>
                <a:cubicBezTo>
                  <a:pt x="0" y="278788"/>
                  <a:pt x="284920" y="0"/>
                  <a:pt x="636387" y="0"/>
                </a:cubicBezTo>
                <a:cubicBezTo>
                  <a:pt x="987854" y="0"/>
                  <a:pt x="1272774" y="278788"/>
                  <a:pt x="1272774" y="622691"/>
                </a:cubicBezTo>
                <a:cubicBezTo>
                  <a:pt x="1272774" y="966594"/>
                  <a:pt x="987854" y="1245382"/>
                  <a:pt x="636387" y="1245382"/>
                </a:cubicBezTo>
                <a:cubicBezTo>
                  <a:pt x="284920" y="1245382"/>
                  <a:pt x="0" y="966594"/>
                  <a:pt x="0" y="622691"/>
                </a:cubicBezTo>
                <a:close/>
              </a:path>
            </a:pathLst>
          </a:custGeom>
          <a:solidFill>
            <a:srgbClr val="0099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35722" rIns="108000" bIns="23572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smtClean="0">
                <a:effectLst>
                  <a:outerShdw blurRad="50800" dist="88900" dir="2700000" sx="101000" sy="101000" algn="tl" rotWithShape="0">
                    <a:prstClr val="black">
                      <a:alpha val="42000"/>
                    </a:prstClr>
                  </a:outerShdw>
                </a:effectLst>
              </a:rPr>
              <a:t>FILOSOFIS</a:t>
            </a:r>
            <a:endParaRPr lang="en-US" b="1" kern="1200">
              <a:effectLst>
                <a:outerShdw blurRad="50800" dist="88900" dir="2700000" sx="101000" sy="101000" algn="tl" rotWithShape="0">
                  <a:prstClr val="black">
                    <a:alpha val="42000"/>
                  </a:prst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8397013" y="2024869"/>
            <a:ext cx="324259" cy="324609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6260607" y="3745823"/>
            <a:ext cx="586300" cy="586560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10110181" y="1752817"/>
            <a:ext cx="1452831" cy="1452815"/>
          </a:xfrm>
          <a:custGeom>
            <a:avLst/>
            <a:gdLst>
              <a:gd name="connsiteX0" fmla="*/ 0 w 1452831"/>
              <a:gd name="connsiteY0" fmla="*/ 726408 h 1452815"/>
              <a:gd name="connsiteX1" fmla="*/ 726416 w 1452831"/>
              <a:gd name="connsiteY1" fmla="*/ 0 h 1452815"/>
              <a:gd name="connsiteX2" fmla="*/ 1452832 w 1452831"/>
              <a:gd name="connsiteY2" fmla="*/ 726408 h 1452815"/>
              <a:gd name="connsiteX3" fmla="*/ 726416 w 1452831"/>
              <a:gd name="connsiteY3" fmla="*/ 1452816 h 1452815"/>
              <a:gd name="connsiteX4" fmla="*/ 0 w 1452831"/>
              <a:gd name="connsiteY4" fmla="*/ 726408 h 145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831" h="1452815">
                <a:moveTo>
                  <a:pt x="0" y="726408"/>
                </a:moveTo>
                <a:cubicBezTo>
                  <a:pt x="0" y="325224"/>
                  <a:pt x="325228" y="0"/>
                  <a:pt x="726416" y="0"/>
                </a:cubicBezTo>
                <a:cubicBezTo>
                  <a:pt x="1127604" y="0"/>
                  <a:pt x="1452832" y="325224"/>
                  <a:pt x="1452832" y="726408"/>
                </a:cubicBezTo>
                <a:cubicBezTo>
                  <a:pt x="1452832" y="1127592"/>
                  <a:pt x="1127604" y="1452816"/>
                  <a:pt x="726416" y="1452816"/>
                </a:cubicBezTo>
                <a:cubicBezTo>
                  <a:pt x="325228" y="1452816"/>
                  <a:pt x="0" y="1127592"/>
                  <a:pt x="0" y="7264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266100" rIns="180000" bIns="2661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>
                <a:effectLst>
                  <a:outerShdw blurRad="50800" dist="88900" dir="2700000" sx="101000" sy="101000" algn="tl" rotWithShape="0">
                    <a:prstClr val="black">
                      <a:alpha val="42000"/>
                    </a:prstClr>
                  </a:outerShdw>
                </a:effectLst>
              </a:rPr>
              <a:t>PSIKOLOGIS</a:t>
            </a:r>
            <a:endParaRPr lang="en-US" sz="1600" b="1">
              <a:effectLst>
                <a:outerShdw blurRad="50800" dist="88900" dir="2700000" sx="101000" sy="101000" algn="tl" rotWithShape="0">
                  <a:prstClr val="black">
                    <a:alpha val="42000"/>
                  </a:prst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9747298" y="2473927"/>
            <a:ext cx="324259" cy="324609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6037454" y="4443778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/>
        </p:nvSpPr>
        <p:spPr>
          <a:xfrm>
            <a:off x="8380261" y="4109160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9986052" y="3759575"/>
            <a:ext cx="1185762" cy="1185739"/>
          </a:xfrm>
          <a:custGeom>
            <a:avLst/>
            <a:gdLst>
              <a:gd name="connsiteX0" fmla="*/ 0 w 1185762"/>
              <a:gd name="connsiteY0" fmla="*/ 592870 h 1185739"/>
              <a:gd name="connsiteX1" fmla="*/ 592881 w 1185762"/>
              <a:gd name="connsiteY1" fmla="*/ 0 h 1185739"/>
              <a:gd name="connsiteX2" fmla="*/ 1185762 w 1185762"/>
              <a:gd name="connsiteY2" fmla="*/ 592870 h 1185739"/>
              <a:gd name="connsiteX3" fmla="*/ 592881 w 1185762"/>
              <a:gd name="connsiteY3" fmla="*/ 1185740 h 1185739"/>
              <a:gd name="connsiteX4" fmla="*/ 0 w 1185762"/>
              <a:gd name="connsiteY4" fmla="*/ 592870 h 11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62" h="1185739">
                <a:moveTo>
                  <a:pt x="0" y="592870"/>
                </a:moveTo>
                <a:cubicBezTo>
                  <a:pt x="0" y="265437"/>
                  <a:pt x="265442" y="0"/>
                  <a:pt x="592881" y="0"/>
                </a:cubicBezTo>
                <a:cubicBezTo>
                  <a:pt x="920320" y="0"/>
                  <a:pt x="1185762" y="265437"/>
                  <a:pt x="1185762" y="592870"/>
                </a:cubicBezTo>
                <a:cubicBezTo>
                  <a:pt x="1185762" y="920303"/>
                  <a:pt x="920320" y="1185740"/>
                  <a:pt x="592881" y="1185740"/>
                </a:cubicBezTo>
                <a:cubicBezTo>
                  <a:pt x="265442" y="1185740"/>
                  <a:pt x="0" y="920303"/>
                  <a:pt x="0" y="5928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991" tIns="226987" rIns="226991" bIns="22698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smtClean="0"/>
              <a:t>SOSIAL BUDAYA</a:t>
            </a:r>
            <a:endParaRPr lang="en-US" sz="1400" b="1" kern="1200"/>
          </a:p>
        </p:txBody>
      </p:sp>
      <p:sp>
        <p:nvSpPr>
          <p:cNvPr id="28" name="Oval 27"/>
          <p:cNvSpPr/>
          <p:nvPr/>
        </p:nvSpPr>
        <p:spPr>
          <a:xfrm>
            <a:off x="10191443" y="3464846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7210476" y="4256518"/>
            <a:ext cx="1185762" cy="1185739"/>
          </a:xfrm>
          <a:custGeom>
            <a:avLst/>
            <a:gdLst>
              <a:gd name="connsiteX0" fmla="*/ 0 w 1185762"/>
              <a:gd name="connsiteY0" fmla="*/ 592870 h 1185739"/>
              <a:gd name="connsiteX1" fmla="*/ 592881 w 1185762"/>
              <a:gd name="connsiteY1" fmla="*/ 0 h 1185739"/>
              <a:gd name="connsiteX2" fmla="*/ 1185762 w 1185762"/>
              <a:gd name="connsiteY2" fmla="*/ 592870 h 1185739"/>
              <a:gd name="connsiteX3" fmla="*/ 592881 w 1185762"/>
              <a:gd name="connsiteY3" fmla="*/ 1185740 h 1185739"/>
              <a:gd name="connsiteX4" fmla="*/ 0 w 1185762"/>
              <a:gd name="connsiteY4" fmla="*/ 592870 h 11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62" h="1185739">
                <a:moveTo>
                  <a:pt x="0" y="592870"/>
                </a:moveTo>
                <a:cubicBezTo>
                  <a:pt x="0" y="265437"/>
                  <a:pt x="265442" y="0"/>
                  <a:pt x="592881" y="0"/>
                </a:cubicBezTo>
                <a:cubicBezTo>
                  <a:pt x="920320" y="0"/>
                  <a:pt x="1185762" y="265437"/>
                  <a:pt x="1185762" y="592870"/>
                </a:cubicBezTo>
                <a:cubicBezTo>
                  <a:pt x="1185762" y="920303"/>
                  <a:pt x="920320" y="1185740"/>
                  <a:pt x="592881" y="1185740"/>
                </a:cubicBezTo>
                <a:cubicBezTo>
                  <a:pt x="265442" y="1185740"/>
                  <a:pt x="0" y="920303"/>
                  <a:pt x="0" y="592870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851" tIns="249847" rIns="249851" bIns="24984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smtClean="0">
                <a:effectLst>
                  <a:outerShdw blurRad="50800" dist="88900" dir="2700000" sx="101000" sy="101000" algn="tl" rotWithShape="0">
                    <a:prstClr val="black">
                      <a:alpha val="40000"/>
                    </a:prstClr>
                  </a:outerShdw>
                </a:effectLst>
              </a:rPr>
              <a:t>IPTEK</a:t>
            </a:r>
            <a:endParaRPr lang="en-US" sz="2000" b="1" kern="1200">
              <a:effectLst>
                <a:outerShdw blurRad="50800" dist="88900" dir="2700000" sx="101000" sy="101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10931" y="4723255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Oval 4"/>
          <p:cNvSpPr/>
          <p:nvPr/>
        </p:nvSpPr>
        <p:spPr>
          <a:xfrm>
            <a:off x="6551317" y="1679374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Oval 5"/>
          <p:cNvSpPr/>
          <p:nvPr/>
        </p:nvSpPr>
        <p:spPr>
          <a:xfrm>
            <a:off x="10421362" y="1431386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/>
          <p:cNvSpPr/>
          <p:nvPr/>
        </p:nvSpPr>
        <p:spPr>
          <a:xfrm>
            <a:off x="5802171" y="3034450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9393669" y="4235287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10583492" y="3269422"/>
            <a:ext cx="235118" cy="234972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10259233" y="5038768"/>
            <a:ext cx="324259" cy="324609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5640041" y="1901236"/>
            <a:ext cx="324259" cy="324609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832293" y="3408305"/>
            <a:ext cx="3847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ndara" panose="020E0502030303020204" pitchFamily="34" charset="0"/>
              </a:rPr>
              <a:t>Aspek-aspek yang mempengaruhi dan atau menjadi pertimbangan dalam menyusun, memilih, mengembangkan dan menetapkan kurikulum pendidikan seni rupa</a:t>
            </a:r>
            <a:endParaRPr lang="en-US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36080" y="0"/>
            <a:ext cx="545592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683" y="2766218"/>
            <a:ext cx="3999832" cy="1325563"/>
          </a:xfrm>
        </p:spPr>
        <p:txBody>
          <a:bodyPr>
            <a:noAutofit/>
          </a:bodyPr>
          <a:lstStyle/>
          <a:p>
            <a:r>
              <a:rPr lang="en-US" sz="4800" b="1" smtClean="0">
                <a:latin typeface="Candara" panose="020E0502030303020204" pitchFamily="34" charset="0"/>
              </a:rPr>
              <a:t>LANDASAN KURIKULUM PENDIDIKAN SENI RUPA</a:t>
            </a:r>
            <a:endParaRPr lang="en-US" sz="4800" b="1">
              <a:latin typeface="Candara" panose="020E0502030303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9552" y="1293529"/>
            <a:ext cx="1607762" cy="1072377"/>
          </a:xfrm>
          <a:prstGeom prst="roundRect">
            <a:avLst/>
          </a:prstGeom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7242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latin typeface="Candara" panose="020E0502030303020204" pitchFamily="34" charset="0"/>
              </a:rPr>
              <a:t>Tujuan pendidikan</a:t>
            </a:r>
            <a:endParaRPr lang="en-US" sz="1800" b="1" kern="1200">
              <a:latin typeface="Candara" panose="020E0502030303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9552" y="2426867"/>
            <a:ext cx="1607762" cy="1072377"/>
          </a:xfrm>
          <a:prstGeom prst="roundRect">
            <a:avLst/>
          </a:prstGeom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7242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latin typeface="Candara" panose="020E0502030303020204" pitchFamily="34" charset="0"/>
              </a:rPr>
              <a:t>Mengapa perlu pendidikan</a:t>
            </a:r>
            <a:endParaRPr lang="en-US" sz="1800" b="1" kern="1200">
              <a:latin typeface="Candara" panose="020E0502030303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92079" y="864793"/>
            <a:ext cx="1071841" cy="1071841"/>
          </a:xfrm>
          <a:custGeom>
            <a:avLst/>
            <a:gdLst>
              <a:gd name="connsiteX0" fmla="*/ 0 w 1071841"/>
              <a:gd name="connsiteY0" fmla="*/ 535921 h 1071841"/>
              <a:gd name="connsiteX1" fmla="*/ 535921 w 1071841"/>
              <a:gd name="connsiteY1" fmla="*/ 0 h 1071841"/>
              <a:gd name="connsiteX2" fmla="*/ 1071842 w 1071841"/>
              <a:gd name="connsiteY2" fmla="*/ 535921 h 1071841"/>
              <a:gd name="connsiteX3" fmla="*/ 535921 w 1071841"/>
              <a:gd name="connsiteY3" fmla="*/ 1071842 h 1071841"/>
              <a:gd name="connsiteX4" fmla="*/ 0 w 1071841"/>
              <a:gd name="connsiteY4" fmla="*/ 535921 h 10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841" h="1071841">
                <a:moveTo>
                  <a:pt x="0" y="535921"/>
                </a:moveTo>
                <a:cubicBezTo>
                  <a:pt x="0" y="239940"/>
                  <a:pt x="239940" y="0"/>
                  <a:pt x="535921" y="0"/>
                </a:cubicBezTo>
                <a:cubicBezTo>
                  <a:pt x="831902" y="0"/>
                  <a:pt x="1071842" y="239940"/>
                  <a:pt x="1071842" y="535921"/>
                </a:cubicBezTo>
                <a:cubicBezTo>
                  <a:pt x="1071842" y="831902"/>
                  <a:pt x="831902" y="1071842"/>
                  <a:pt x="535921" y="1071842"/>
                </a:cubicBezTo>
                <a:cubicBezTo>
                  <a:pt x="239940" y="1071842"/>
                  <a:pt x="0" y="831902"/>
                  <a:pt x="0" y="535921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67" tIns="156967" rIns="156967" bIns="15696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latin typeface="Candara" panose="020E0502030303020204" pitchFamily="34" charset="0"/>
              </a:rPr>
              <a:t>FILO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latin typeface="Candara" panose="020E0502030303020204" pitchFamily="34" charset="0"/>
              </a:rPr>
              <a:t>SOFIS</a:t>
            </a:r>
            <a:endParaRPr lang="en-US" sz="1800" b="1" kern="1200">
              <a:latin typeface="Candara" panose="020E0502030303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90116" y="1293529"/>
            <a:ext cx="1607762" cy="1072377"/>
          </a:xfrm>
          <a:prstGeom prst="roundRect">
            <a:avLst/>
          </a:prstGeom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7242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latin typeface="Candara" panose="020E0502030303020204" pitchFamily="34" charset="0"/>
              </a:rPr>
              <a:t>Psikologi perkem-bangan</a:t>
            </a:r>
            <a:endParaRPr lang="en-US" sz="1800" b="1" kern="1200">
              <a:latin typeface="Candara" panose="020E0502030303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90116" y="2426867"/>
            <a:ext cx="1607762" cy="1072377"/>
          </a:xfrm>
          <a:prstGeom prst="roundRect">
            <a:avLst/>
          </a:prstGeom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7242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latin typeface="Candara" panose="020E0502030303020204" pitchFamily="34" charset="0"/>
              </a:rPr>
              <a:t>Psikologi belajar</a:t>
            </a:r>
            <a:endParaRPr lang="en-US" sz="1800" b="1" kern="1200">
              <a:latin typeface="Candara" panose="020E0502030303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32643" y="864793"/>
            <a:ext cx="1071841" cy="1071841"/>
          </a:xfrm>
          <a:custGeom>
            <a:avLst/>
            <a:gdLst>
              <a:gd name="connsiteX0" fmla="*/ 0 w 1071841"/>
              <a:gd name="connsiteY0" fmla="*/ 535921 h 1071841"/>
              <a:gd name="connsiteX1" fmla="*/ 535921 w 1071841"/>
              <a:gd name="connsiteY1" fmla="*/ 0 h 1071841"/>
              <a:gd name="connsiteX2" fmla="*/ 1071842 w 1071841"/>
              <a:gd name="connsiteY2" fmla="*/ 535921 h 1071841"/>
              <a:gd name="connsiteX3" fmla="*/ 535921 w 1071841"/>
              <a:gd name="connsiteY3" fmla="*/ 1071842 h 1071841"/>
              <a:gd name="connsiteX4" fmla="*/ 0 w 1071841"/>
              <a:gd name="connsiteY4" fmla="*/ 535921 h 10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841" h="1071841">
                <a:moveTo>
                  <a:pt x="0" y="535921"/>
                </a:moveTo>
                <a:cubicBezTo>
                  <a:pt x="0" y="239940"/>
                  <a:pt x="239940" y="0"/>
                  <a:pt x="535921" y="0"/>
                </a:cubicBezTo>
                <a:cubicBezTo>
                  <a:pt x="831902" y="0"/>
                  <a:pt x="1071842" y="239940"/>
                  <a:pt x="1071842" y="535921"/>
                </a:cubicBezTo>
                <a:cubicBezTo>
                  <a:pt x="1071842" y="831902"/>
                  <a:pt x="831902" y="1071842"/>
                  <a:pt x="535921" y="1071842"/>
                </a:cubicBezTo>
                <a:cubicBezTo>
                  <a:pt x="239940" y="1071842"/>
                  <a:pt x="0" y="831902"/>
                  <a:pt x="0" y="53592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67" tIns="156967" rIns="156967" bIns="15696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latin typeface="Candara" panose="020E0502030303020204" pitchFamily="34" charset="0"/>
              </a:rPr>
              <a:t>PSIKO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latin typeface="Candara" panose="020E0502030303020204" pitchFamily="34" charset="0"/>
              </a:rPr>
              <a:t>LOGIS</a:t>
            </a:r>
            <a:endParaRPr lang="en-US" sz="1800" b="1" kern="1200">
              <a:latin typeface="Candara" panose="020E0502030303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19977" y="4827304"/>
            <a:ext cx="1607762" cy="107237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7242" tIns="72000" rIns="0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Candara" panose="020E0502030303020204" pitchFamily="34" charset="0"/>
              </a:rPr>
              <a:t>Kebutuhan “masyarakat”</a:t>
            </a:r>
            <a:endParaRPr lang="en-US" sz="1600" b="1" kern="1200">
              <a:latin typeface="Candara" panose="020E0502030303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62504" y="4398568"/>
            <a:ext cx="1071841" cy="1071841"/>
          </a:xfrm>
          <a:custGeom>
            <a:avLst/>
            <a:gdLst>
              <a:gd name="connsiteX0" fmla="*/ 0 w 1071841"/>
              <a:gd name="connsiteY0" fmla="*/ 535921 h 1071841"/>
              <a:gd name="connsiteX1" fmla="*/ 535921 w 1071841"/>
              <a:gd name="connsiteY1" fmla="*/ 0 h 1071841"/>
              <a:gd name="connsiteX2" fmla="*/ 1071842 w 1071841"/>
              <a:gd name="connsiteY2" fmla="*/ 535921 h 1071841"/>
              <a:gd name="connsiteX3" fmla="*/ 535921 w 1071841"/>
              <a:gd name="connsiteY3" fmla="*/ 1071842 h 1071841"/>
              <a:gd name="connsiteX4" fmla="*/ 0 w 1071841"/>
              <a:gd name="connsiteY4" fmla="*/ 535921 h 10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841" h="1071841">
                <a:moveTo>
                  <a:pt x="0" y="535921"/>
                </a:moveTo>
                <a:cubicBezTo>
                  <a:pt x="0" y="239940"/>
                  <a:pt x="239940" y="0"/>
                  <a:pt x="535921" y="0"/>
                </a:cubicBezTo>
                <a:cubicBezTo>
                  <a:pt x="831902" y="0"/>
                  <a:pt x="1071842" y="239940"/>
                  <a:pt x="1071842" y="535921"/>
                </a:cubicBezTo>
                <a:cubicBezTo>
                  <a:pt x="1071842" y="831902"/>
                  <a:pt x="831902" y="1071842"/>
                  <a:pt x="535921" y="1071842"/>
                </a:cubicBezTo>
                <a:cubicBezTo>
                  <a:pt x="239940" y="1071842"/>
                  <a:pt x="0" y="831902"/>
                  <a:pt x="0" y="535921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67" tIns="156967" rIns="156967" bIns="15696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solidFill>
                  <a:schemeClr val="tx1"/>
                </a:solidFill>
                <a:latin typeface="Candara" panose="020E0502030303020204" pitchFamily="34" charset="0"/>
              </a:rPr>
              <a:t>SOS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solidFill>
                  <a:schemeClr val="tx1"/>
                </a:solidFill>
                <a:latin typeface="Candara" panose="020E0502030303020204" pitchFamily="34" charset="0"/>
              </a:rPr>
              <a:t>BUD</a:t>
            </a:r>
            <a:endParaRPr lang="en-US" sz="1800" b="1" kern="120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60541" y="4827304"/>
            <a:ext cx="1607762" cy="1072377"/>
          </a:xfrm>
          <a:prstGeom prst="roundRect">
            <a:avLst/>
          </a:prstGeom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7242" tIns="99568" rIns="36000" bIns="9956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smtClean="0">
                <a:latin typeface="Candara" panose="020E0502030303020204" pitchFamily="34" charset="0"/>
              </a:rPr>
              <a:t>Perkembangan ilmu pengetahuan dan TEKNOLOGI</a:t>
            </a:r>
            <a:endParaRPr lang="en-US" sz="1200" b="1" kern="1200">
              <a:latin typeface="Candara" panose="020E0502030303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03068" y="4398568"/>
            <a:ext cx="1071841" cy="1071841"/>
          </a:xfrm>
          <a:custGeom>
            <a:avLst/>
            <a:gdLst>
              <a:gd name="connsiteX0" fmla="*/ 0 w 1071841"/>
              <a:gd name="connsiteY0" fmla="*/ 535921 h 1071841"/>
              <a:gd name="connsiteX1" fmla="*/ 535921 w 1071841"/>
              <a:gd name="connsiteY1" fmla="*/ 0 h 1071841"/>
              <a:gd name="connsiteX2" fmla="*/ 1071842 w 1071841"/>
              <a:gd name="connsiteY2" fmla="*/ 535921 h 1071841"/>
              <a:gd name="connsiteX3" fmla="*/ 535921 w 1071841"/>
              <a:gd name="connsiteY3" fmla="*/ 1071842 h 1071841"/>
              <a:gd name="connsiteX4" fmla="*/ 0 w 1071841"/>
              <a:gd name="connsiteY4" fmla="*/ 535921 h 10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841" h="1071841">
                <a:moveTo>
                  <a:pt x="0" y="535921"/>
                </a:moveTo>
                <a:cubicBezTo>
                  <a:pt x="0" y="239940"/>
                  <a:pt x="239940" y="0"/>
                  <a:pt x="535921" y="0"/>
                </a:cubicBezTo>
                <a:cubicBezTo>
                  <a:pt x="831902" y="0"/>
                  <a:pt x="1071842" y="239940"/>
                  <a:pt x="1071842" y="535921"/>
                </a:cubicBezTo>
                <a:cubicBezTo>
                  <a:pt x="1071842" y="831902"/>
                  <a:pt x="831902" y="1071842"/>
                  <a:pt x="535921" y="1071842"/>
                </a:cubicBezTo>
                <a:cubicBezTo>
                  <a:pt x="239940" y="1071842"/>
                  <a:pt x="0" y="831902"/>
                  <a:pt x="0" y="535921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67" tIns="156967" rIns="156967" bIns="15696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1" kern="1200" smtClean="0">
                <a:latin typeface="Candara" panose="020E0502030303020204" pitchFamily="34" charset="0"/>
              </a:rPr>
              <a:t>IPTEK</a:t>
            </a:r>
            <a:endParaRPr lang="en-US" sz="1800" b="1" kern="12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60198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4258" y="2835251"/>
            <a:ext cx="3600565" cy="1325563"/>
          </a:xfrm>
        </p:spPr>
        <p:txBody>
          <a:bodyPr>
            <a:noAutofit/>
          </a:bodyPr>
          <a:lstStyle/>
          <a:p>
            <a:pPr algn="r"/>
            <a:r>
              <a:rPr lang="en-US" sz="4000" b="1" smtClean="0">
                <a:latin typeface="Candara" panose="020E0502030303020204" pitchFamily="34" charset="0"/>
              </a:rPr>
              <a:t>KOMPONEN KURIKULUM </a:t>
            </a:r>
            <a:r>
              <a:rPr lang="en-US" sz="4000" b="1" smtClean="0">
                <a:latin typeface="Candara" panose="020E0502030303020204" pitchFamily="34" charset="0"/>
              </a:rPr>
              <a:t/>
            </a:r>
            <a:br>
              <a:rPr lang="en-US" sz="4000" b="1" smtClean="0">
                <a:latin typeface="Candara" panose="020E0502030303020204" pitchFamily="34" charset="0"/>
              </a:rPr>
            </a:br>
            <a:r>
              <a:rPr lang="en-US" sz="4000" b="1" smtClean="0">
                <a:latin typeface="Candara" panose="020E0502030303020204" pitchFamily="34" charset="0"/>
              </a:rPr>
              <a:t>PENDIDIKAN </a:t>
            </a:r>
            <a:br>
              <a:rPr lang="en-US" sz="4000" b="1" smtClean="0">
                <a:latin typeface="Candara" panose="020E0502030303020204" pitchFamily="34" charset="0"/>
              </a:rPr>
            </a:br>
            <a:r>
              <a:rPr lang="en-US" sz="4000" b="1" smtClean="0">
                <a:latin typeface="Candara" panose="020E0502030303020204" pitchFamily="34" charset="0"/>
              </a:rPr>
              <a:t>SENI </a:t>
            </a:r>
            <a:r>
              <a:rPr lang="en-US" sz="4000" b="1" smtClean="0">
                <a:latin typeface="Candara" panose="020E0502030303020204" pitchFamily="34" charset="0"/>
              </a:rPr>
              <a:t>RUPA</a:t>
            </a:r>
            <a:endParaRPr lang="en-US" sz="4000" b="1">
              <a:latin typeface="Candara" panose="020E0502030303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68983" y="2126771"/>
            <a:ext cx="2674430" cy="708480"/>
          </a:xfrm>
          <a:custGeom>
            <a:avLst/>
            <a:gdLst>
              <a:gd name="connsiteX0" fmla="*/ 0 w 2674430"/>
              <a:gd name="connsiteY0" fmla="*/ 118082 h 708480"/>
              <a:gd name="connsiteX1" fmla="*/ 118082 w 2674430"/>
              <a:gd name="connsiteY1" fmla="*/ 0 h 708480"/>
              <a:gd name="connsiteX2" fmla="*/ 2556348 w 2674430"/>
              <a:gd name="connsiteY2" fmla="*/ 0 h 708480"/>
              <a:gd name="connsiteX3" fmla="*/ 2674430 w 2674430"/>
              <a:gd name="connsiteY3" fmla="*/ 118082 h 708480"/>
              <a:gd name="connsiteX4" fmla="*/ 2674430 w 2674430"/>
              <a:gd name="connsiteY4" fmla="*/ 590398 h 708480"/>
              <a:gd name="connsiteX5" fmla="*/ 2556348 w 2674430"/>
              <a:gd name="connsiteY5" fmla="*/ 708480 h 708480"/>
              <a:gd name="connsiteX6" fmla="*/ 118082 w 2674430"/>
              <a:gd name="connsiteY6" fmla="*/ 708480 h 708480"/>
              <a:gd name="connsiteX7" fmla="*/ 0 w 2674430"/>
              <a:gd name="connsiteY7" fmla="*/ 590398 h 708480"/>
              <a:gd name="connsiteX8" fmla="*/ 0 w 2674430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4430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2556348" y="0"/>
                </a:lnTo>
                <a:cubicBezTo>
                  <a:pt x="2621563" y="0"/>
                  <a:pt x="2674430" y="52867"/>
                  <a:pt x="2674430" y="118082"/>
                </a:cubicBezTo>
                <a:lnTo>
                  <a:pt x="2674430" y="590398"/>
                </a:lnTo>
                <a:cubicBezTo>
                  <a:pt x="2674430" y="655613"/>
                  <a:pt x="2621563" y="708480"/>
                  <a:pt x="2556348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278" tIns="34585" rIns="241278" bIns="34585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smtClean="0">
                <a:latin typeface="Candara" panose="020E0502030303020204" pitchFamily="34" charset="0"/>
              </a:rPr>
              <a:t>TUJUAN</a:t>
            </a:r>
            <a:endParaRPr lang="en-US" sz="4000" b="1" kern="1200">
              <a:latin typeface="Candara" panose="020E0502030303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368983" y="3215411"/>
            <a:ext cx="2674430" cy="708480"/>
          </a:xfrm>
          <a:custGeom>
            <a:avLst/>
            <a:gdLst>
              <a:gd name="connsiteX0" fmla="*/ 0 w 2674430"/>
              <a:gd name="connsiteY0" fmla="*/ 118082 h 708480"/>
              <a:gd name="connsiteX1" fmla="*/ 118082 w 2674430"/>
              <a:gd name="connsiteY1" fmla="*/ 0 h 708480"/>
              <a:gd name="connsiteX2" fmla="*/ 2556348 w 2674430"/>
              <a:gd name="connsiteY2" fmla="*/ 0 h 708480"/>
              <a:gd name="connsiteX3" fmla="*/ 2674430 w 2674430"/>
              <a:gd name="connsiteY3" fmla="*/ 118082 h 708480"/>
              <a:gd name="connsiteX4" fmla="*/ 2674430 w 2674430"/>
              <a:gd name="connsiteY4" fmla="*/ 590398 h 708480"/>
              <a:gd name="connsiteX5" fmla="*/ 2556348 w 2674430"/>
              <a:gd name="connsiteY5" fmla="*/ 708480 h 708480"/>
              <a:gd name="connsiteX6" fmla="*/ 118082 w 2674430"/>
              <a:gd name="connsiteY6" fmla="*/ 708480 h 708480"/>
              <a:gd name="connsiteX7" fmla="*/ 0 w 2674430"/>
              <a:gd name="connsiteY7" fmla="*/ 590398 h 708480"/>
              <a:gd name="connsiteX8" fmla="*/ 0 w 2674430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4430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2556348" y="0"/>
                </a:lnTo>
                <a:cubicBezTo>
                  <a:pt x="2621563" y="0"/>
                  <a:pt x="2674430" y="52867"/>
                  <a:pt x="2674430" y="118082"/>
                </a:cubicBezTo>
                <a:lnTo>
                  <a:pt x="2674430" y="590398"/>
                </a:lnTo>
                <a:cubicBezTo>
                  <a:pt x="2674430" y="655613"/>
                  <a:pt x="2621563" y="708480"/>
                  <a:pt x="2556348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278" tIns="34585" rIns="241278" bIns="34585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smtClean="0">
                <a:latin typeface="Candara" panose="020E0502030303020204" pitchFamily="34" charset="0"/>
              </a:rPr>
              <a:t>ISI</a:t>
            </a:r>
            <a:endParaRPr lang="en-US" sz="4000" b="1" kern="1200">
              <a:latin typeface="Candara" panose="020E0502030303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368983" y="4304051"/>
            <a:ext cx="2674430" cy="708480"/>
          </a:xfrm>
          <a:custGeom>
            <a:avLst/>
            <a:gdLst>
              <a:gd name="connsiteX0" fmla="*/ 0 w 2674430"/>
              <a:gd name="connsiteY0" fmla="*/ 118082 h 708480"/>
              <a:gd name="connsiteX1" fmla="*/ 118082 w 2674430"/>
              <a:gd name="connsiteY1" fmla="*/ 0 h 708480"/>
              <a:gd name="connsiteX2" fmla="*/ 2556348 w 2674430"/>
              <a:gd name="connsiteY2" fmla="*/ 0 h 708480"/>
              <a:gd name="connsiteX3" fmla="*/ 2674430 w 2674430"/>
              <a:gd name="connsiteY3" fmla="*/ 118082 h 708480"/>
              <a:gd name="connsiteX4" fmla="*/ 2674430 w 2674430"/>
              <a:gd name="connsiteY4" fmla="*/ 590398 h 708480"/>
              <a:gd name="connsiteX5" fmla="*/ 2556348 w 2674430"/>
              <a:gd name="connsiteY5" fmla="*/ 708480 h 708480"/>
              <a:gd name="connsiteX6" fmla="*/ 118082 w 2674430"/>
              <a:gd name="connsiteY6" fmla="*/ 708480 h 708480"/>
              <a:gd name="connsiteX7" fmla="*/ 0 w 2674430"/>
              <a:gd name="connsiteY7" fmla="*/ 590398 h 708480"/>
              <a:gd name="connsiteX8" fmla="*/ 0 w 2674430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4430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2556348" y="0"/>
                </a:lnTo>
                <a:cubicBezTo>
                  <a:pt x="2621563" y="0"/>
                  <a:pt x="2674430" y="52867"/>
                  <a:pt x="2674430" y="118082"/>
                </a:cubicBezTo>
                <a:lnTo>
                  <a:pt x="2674430" y="590398"/>
                </a:lnTo>
                <a:cubicBezTo>
                  <a:pt x="2674430" y="655613"/>
                  <a:pt x="2621563" y="708480"/>
                  <a:pt x="2556348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278" tIns="34585" rIns="241278" bIns="34585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smtClean="0">
                <a:latin typeface="Candara" panose="020E0502030303020204" pitchFamily="34" charset="0"/>
              </a:rPr>
              <a:t>PROSES</a:t>
            </a:r>
            <a:endParaRPr lang="en-US" sz="4000" b="1" kern="1200">
              <a:latin typeface="Candara" panose="020E0502030303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368983" y="5392691"/>
            <a:ext cx="2674430" cy="708480"/>
          </a:xfrm>
          <a:custGeom>
            <a:avLst/>
            <a:gdLst>
              <a:gd name="connsiteX0" fmla="*/ 0 w 2674430"/>
              <a:gd name="connsiteY0" fmla="*/ 118082 h 708480"/>
              <a:gd name="connsiteX1" fmla="*/ 118082 w 2674430"/>
              <a:gd name="connsiteY1" fmla="*/ 0 h 708480"/>
              <a:gd name="connsiteX2" fmla="*/ 2556348 w 2674430"/>
              <a:gd name="connsiteY2" fmla="*/ 0 h 708480"/>
              <a:gd name="connsiteX3" fmla="*/ 2674430 w 2674430"/>
              <a:gd name="connsiteY3" fmla="*/ 118082 h 708480"/>
              <a:gd name="connsiteX4" fmla="*/ 2674430 w 2674430"/>
              <a:gd name="connsiteY4" fmla="*/ 590398 h 708480"/>
              <a:gd name="connsiteX5" fmla="*/ 2556348 w 2674430"/>
              <a:gd name="connsiteY5" fmla="*/ 708480 h 708480"/>
              <a:gd name="connsiteX6" fmla="*/ 118082 w 2674430"/>
              <a:gd name="connsiteY6" fmla="*/ 708480 h 708480"/>
              <a:gd name="connsiteX7" fmla="*/ 0 w 2674430"/>
              <a:gd name="connsiteY7" fmla="*/ 590398 h 708480"/>
              <a:gd name="connsiteX8" fmla="*/ 0 w 2674430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4430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2556348" y="0"/>
                </a:lnTo>
                <a:cubicBezTo>
                  <a:pt x="2621563" y="0"/>
                  <a:pt x="2674430" y="52867"/>
                  <a:pt x="2674430" y="118082"/>
                </a:cubicBezTo>
                <a:lnTo>
                  <a:pt x="2674430" y="590398"/>
                </a:lnTo>
                <a:cubicBezTo>
                  <a:pt x="2674430" y="655613"/>
                  <a:pt x="2621563" y="708480"/>
                  <a:pt x="2556348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278" tIns="34585" rIns="241278" bIns="34585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smtClean="0">
                <a:latin typeface="Candara" panose="020E0502030303020204" pitchFamily="34" charset="0"/>
              </a:rPr>
              <a:t>EVALUASI</a:t>
            </a:r>
            <a:endParaRPr lang="en-US" sz="4000" b="1" kern="120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8983" y="450972"/>
            <a:ext cx="3872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PEMBELAJARAN</a:t>
            </a:r>
          </a:p>
          <a:p>
            <a:r>
              <a:rPr lang="en-US" sz="4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SENI RUPA</a:t>
            </a:r>
            <a:endParaRPr lang="en-US" sz="40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56" y="3066111"/>
            <a:ext cx="2759272" cy="862805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latin typeface="Candara" panose="020E0502030303020204" pitchFamily="34" charset="0"/>
              </a:rPr>
              <a:t>KOMPONEN KURIKULUM </a:t>
            </a:r>
            <a:r>
              <a:rPr lang="en-US" sz="3600" b="1" smtClean="0">
                <a:latin typeface="Candara" panose="020E0502030303020204" pitchFamily="34" charset="0"/>
              </a:rPr>
              <a:t>PENDIDIKAN</a:t>
            </a:r>
            <a:br>
              <a:rPr lang="en-US" sz="3600" b="1" smtClean="0">
                <a:latin typeface="Candara" panose="020E0502030303020204" pitchFamily="34" charset="0"/>
              </a:rPr>
            </a:br>
            <a:r>
              <a:rPr lang="en-US" sz="3600" b="1" smtClean="0">
                <a:latin typeface="Candara" panose="020E0502030303020204" pitchFamily="34" charset="0"/>
              </a:rPr>
              <a:t>SENI RUPA</a:t>
            </a:r>
            <a:endParaRPr lang="en-US" sz="3600" b="1">
              <a:latin typeface="Candara" panose="020E0502030303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73999" y="350593"/>
            <a:ext cx="2055071" cy="730751"/>
          </a:xfrm>
          <a:custGeom>
            <a:avLst/>
            <a:gdLst>
              <a:gd name="connsiteX0" fmla="*/ 0 w 2333301"/>
              <a:gd name="connsiteY0" fmla="*/ 183889 h 1103310"/>
              <a:gd name="connsiteX1" fmla="*/ 183889 w 2333301"/>
              <a:gd name="connsiteY1" fmla="*/ 0 h 1103310"/>
              <a:gd name="connsiteX2" fmla="*/ 2149412 w 2333301"/>
              <a:gd name="connsiteY2" fmla="*/ 0 h 1103310"/>
              <a:gd name="connsiteX3" fmla="*/ 2333301 w 2333301"/>
              <a:gd name="connsiteY3" fmla="*/ 183889 h 1103310"/>
              <a:gd name="connsiteX4" fmla="*/ 2333301 w 2333301"/>
              <a:gd name="connsiteY4" fmla="*/ 919421 h 1103310"/>
              <a:gd name="connsiteX5" fmla="*/ 2149412 w 2333301"/>
              <a:gd name="connsiteY5" fmla="*/ 1103310 h 1103310"/>
              <a:gd name="connsiteX6" fmla="*/ 183889 w 2333301"/>
              <a:gd name="connsiteY6" fmla="*/ 1103310 h 1103310"/>
              <a:gd name="connsiteX7" fmla="*/ 0 w 2333301"/>
              <a:gd name="connsiteY7" fmla="*/ 919421 h 1103310"/>
              <a:gd name="connsiteX8" fmla="*/ 0 w 2333301"/>
              <a:gd name="connsiteY8" fmla="*/ 183889 h 110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301" h="1103310">
                <a:moveTo>
                  <a:pt x="0" y="183889"/>
                </a:moveTo>
                <a:cubicBezTo>
                  <a:pt x="0" y="82330"/>
                  <a:pt x="82330" y="0"/>
                  <a:pt x="183889" y="0"/>
                </a:cubicBezTo>
                <a:lnTo>
                  <a:pt x="2149412" y="0"/>
                </a:lnTo>
                <a:cubicBezTo>
                  <a:pt x="2250971" y="0"/>
                  <a:pt x="2333301" y="82330"/>
                  <a:pt x="2333301" y="183889"/>
                </a:cubicBezTo>
                <a:lnTo>
                  <a:pt x="2333301" y="919421"/>
                </a:lnTo>
                <a:cubicBezTo>
                  <a:pt x="2333301" y="1020980"/>
                  <a:pt x="2250971" y="1103310"/>
                  <a:pt x="2149412" y="1103310"/>
                </a:cubicBezTo>
                <a:lnTo>
                  <a:pt x="183889" y="1103310"/>
                </a:lnTo>
                <a:cubicBezTo>
                  <a:pt x="82330" y="1103310"/>
                  <a:pt x="0" y="1020980"/>
                  <a:pt x="0" y="919421"/>
                </a:cubicBezTo>
                <a:lnTo>
                  <a:pt x="0" y="18388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499" tIns="221499" rIns="221499" bIns="221499" numCol="1" spcCol="1270" anchor="ctr" anchorCtr="0">
            <a:noAutofit/>
          </a:bodyPr>
          <a:lstStyle/>
          <a:p>
            <a:pPr lvl="0" algn="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solidFill>
                  <a:srgbClr val="FFC000"/>
                </a:solidFill>
                <a:latin typeface="Candara" panose="020E0502030303020204" pitchFamily="34" charset="0"/>
              </a:rPr>
              <a:t>TUJUAN</a:t>
            </a:r>
            <a:endParaRPr lang="en-US" sz="3600" b="1" kern="120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6596" y="967044"/>
            <a:ext cx="3652474" cy="1761570"/>
          </a:xfrm>
          <a:custGeom>
            <a:avLst/>
            <a:gdLst>
              <a:gd name="connsiteX0" fmla="*/ 0 w 11445607"/>
              <a:gd name="connsiteY0" fmla="*/ 0 h 1761570"/>
              <a:gd name="connsiteX1" fmla="*/ 11445607 w 11445607"/>
              <a:gd name="connsiteY1" fmla="*/ 0 h 1761570"/>
              <a:gd name="connsiteX2" fmla="*/ 11445607 w 11445607"/>
              <a:gd name="connsiteY2" fmla="*/ 1761570 h 1761570"/>
              <a:gd name="connsiteX3" fmla="*/ 0 w 11445607"/>
              <a:gd name="connsiteY3" fmla="*/ 1761570 h 1761570"/>
              <a:gd name="connsiteX4" fmla="*/ 0 w 11445607"/>
              <a:gd name="connsiteY4" fmla="*/ 0 h 17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607" h="1761570">
                <a:moveTo>
                  <a:pt x="0" y="0"/>
                </a:moveTo>
                <a:lnTo>
                  <a:pt x="11445607" y="0"/>
                </a:lnTo>
                <a:lnTo>
                  <a:pt x="11445607" y="1761570"/>
                </a:lnTo>
                <a:lnTo>
                  <a:pt x="0" y="17615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398" tIns="55880" rIns="180000" bIns="55880" numCol="1" spcCol="1270" anchor="t" anchorCtr="0">
            <a:noAutofit/>
          </a:bodyPr>
          <a:lstStyle/>
          <a:p>
            <a:pPr marL="285750" lvl="1" indent="-285750" algn="r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kern="1200" smtClean="0">
                <a:latin typeface="Candara" panose="020E0502030303020204" pitchFamily="34" charset="0"/>
              </a:rPr>
              <a:t>Mengapa pendidikan ini (seni rupa) penting/dibutuhkan</a:t>
            </a:r>
            <a:endParaRPr lang="en-US" sz="2000" kern="1200">
              <a:latin typeface="Candara" panose="020E0502030303020204" pitchFamily="34" charset="0"/>
            </a:endParaRPr>
          </a:p>
          <a:p>
            <a:pPr marL="285750" lvl="1" indent="-285750" algn="r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kern="1200" smtClean="0">
                <a:latin typeface="Candara" panose="020E0502030303020204" pitchFamily="34" charset="0"/>
              </a:rPr>
              <a:t>Seperti apa lulusan yang diharapkan dari pendidikan seni rupa</a:t>
            </a:r>
          </a:p>
          <a:p>
            <a:pPr marL="285750" lvl="1" indent="-285750" algn="r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US" sz="2000" smtClean="0"/>
              <a:t>Siapa yang belajar (yang dididik) dan Siapa yang mengajar (yang mendidik) seni rupa</a:t>
            </a:r>
          </a:p>
          <a:p>
            <a:pPr marL="285750" lvl="1" indent="-285750" algn="r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2000" kern="1200">
              <a:latin typeface="Candara" panose="020E0502030303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39151" y="4300285"/>
            <a:ext cx="1118846" cy="750734"/>
          </a:xfrm>
          <a:custGeom>
            <a:avLst/>
            <a:gdLst>
              <a:gd name="connsiteX0" fmla="*/ 0 w 1515613"/>
              <a:gd name="connsiteY0" fmla="*/ 137522 h 825117"/>
              <a:gd name="connsiteX1" fmla="*/ 137522 w 1515613"/>
              <a:gd name="connsiteY1" fmla="*/ 0 h 825117"/>
              <a:gd name="connsiteX2" fmla="*/ 1378091 w 1515613"/>
              <a:gd name="connsiteY2" fmla="*/ 0 h 825117"/>
              <a:gd name="connsiteX3" fmla="*/ 1515613 w 1515613"/>
              <a:gd name="connsiteY3" fmla="*/ 137522 h 825117"/>
              <a:gd name="connsiteX4" fmla="*/ 1515613 w 1515613"/>
              <a:gd name="connsiteY4" fmla="*/ 687595 h 825117"/>
              <a:gd name="connsiteX5" fmla="*/ 1378091 w 1515613"/>
              <a:gd name="connsiteY5" fmla="*/ 825117 h 825117"/>
              <a:gd name="connsiteX6" fmla="*/ 137522 w 1515613"/>
              <a:gd name="connsiteY6" fmla="*/ 825117 h 825117"/>
              <a:gd name="connsiteX7" fmla="*/ 0 w 1515613"/>
              <a:gd name="connsiteY7" fmla="*/ 687595 h 825117"/>
              <a:gd name="connsiteX8" fmla="*/ 0 w 1515613"/>
              <a:gd name="connsiteY8" fmla="*/ 137522 h 82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613" h="825117">
                <a:moveTo>
                  <a:pt x="0" y="137522"/>
                </a:moveTo>
                <a:cubicBezTo>
                  <a:pt x="0" y="61571"/>
                  <a:pt x="61571" y="0"/>
                  <a:pt x="137522" y="0"/>
                </a:cubicBezTo>
                <a:lnTo>
                  <a:pt x="1378091" y="0"/>
                </a:lnTo>
                <a:cubicBezTo>
                  <a:pt x="1454042" y="0"/>
                  <a:pt x="1515613" y="61571"/>
                  <a:pt x="1515613" y="137522"/>
                </a:cubicBezTo>
                <a:lnTo>
                  <a:pt x="1515613" y="687595"/>
                </a:lnTo>
                <a:cubicBezTo>
                  <a:pt x="1515613" y="763546"/>
                  <a:pt x="1454042" y="825117"/>
                  <a:pt x="1378091" y="825117"/>
                </a:cubicBezTo>
                <a:lnTo>
                  <a:pt x="137522" y="825117"/>
                </a:lnTo>
                <a:cubicBezTo>
                  <a:pt x="61571" y="825117"/>
                  <a:pt x="0" y="763546"/>
                  <a:pt x="0" y="687595"/>
                </a:cubicBezTo>
                <a:lnTo>
                  <a:pt x="0" y="13752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499" tIns="221499" rIns="221499" bIns="221499" numCol="1" spcCol="1270" anchor="ctr" anchorCtr="0">
            <a:noAutofit/>
          </a:bodyPr>
          <a:lstStyle/>
          <a:p>
            <a:pPr algn="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>
                <a:solidFill>
                  <a:srgbClr val="FFC000"/>
                </a:solidFill>
                <a:latin typeface="Candara" panose="020E0502030303020204" pitchFamily="34" charset="0"/>
              </a:rPr>
              <a:t>ISI</a:t>
            </a:r>
            <a:endParaRPr lang="en-US" sz="3600" b="1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90755" y="4965133"/>
            <a:ext cx="3567242" cy="1059840"/>
          </a:xfrm>
          <a:custGeom>
            <a:avLst/>
            <a:gdLst>
              <a:gd name="connsiteX0" fmla="*/ 0 w 10515600"/>
              <a:gd name="connsiteY0" fmla="*/ 0 h 1059840"/>
              <a:gd name="connsiteX1" fmla="*/ 10515600 w 10515600"/>
              <a:gd name="connsiteY1" fmla="*/ 0 h 1059840"/>
              <a:gd name="connsiteX2" fmla="*/ 10515600 w 10515600"/>
              <a:gd name="connsiteY2" fmla="*/ 1059840 h 1059840"/>
              <a:gd name="connsiteX3" fmla="*/ 0 w 10515600"/>
              <a:gd name="connsiteY3" fmla="*/ 1059840 h 1059840"/>
              <a:gd name="connsiteX4" fmla="*/ 0 w 10515600"/>
              <a:gd name="connsiteY4" fmla="*/ 0 h 105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59840">
                <a:moveTo>
                  <a:pt x="0" y="0"/>
                </a:moveTo>
                <a:lnTo>
                  <a:pt x="10515600" y="0"/>
                </a:lnTo>
                <a:lnTo>
                  <a:pt x="10515600" y="1059840"/>
                </a:lnTo>
                <a:lnTo>
                  <a:pt x="0" y="1059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398" tIns="55880" rIns="180000" bIns="55880" numCol="1" spcCol="1270" anchor="t" anchorCtr="0">
            <a:noAutofit/>
          </a:bodyPr>
          <a:lstStyle/>
          <a:p>
            <a:pPr marL="285750" lvl="1" indent="-285750" algn="r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>
                <a:latin typeface="Candara" panose="020E0502030303020204" pitchFamily="34" charset="0"/>
              </a:rPr>
              <a:t>Apa materi/content pembelajaran yang diajarkan untuk mencapai tujuan pendidikan seni rupa</a:t>
            </a:r>
          </a:p>
        </p:txBody>
      </p:sp>
      <p:sp>
        <p:nvSpPr>
          <p:cNvPr id="14" name="Freeform 13"/>
          <p:cNvSpPr/>
          <p:nvPr/>
        </p:nvSpPr>
        <p:spPr>
          <a:xfrm>
            <a:off x="7532582" y="534765"/>
            <a:ext cx="2066170" cy="714219"/>
          </a:xfrm>
          <a:custGeom>
            <a:avLst/>
            <a:gdLst>
              <a:gd name="connsiteX0" fmla="*/ 0 w 1986081"/>
              <a:gd name="connsiteY0" fmla="*/ 163901 h 983384"/>
              <a:gd name="connsiteX1" fmla="*/ 163901 w 1986081"/>
              <a:gd name="connsiteY1" fmla="*/ 0 h 983384"/>
              <a:gd name="connsiteX2" fmla="*/ 1822180 w 1986081"/>
              <a:gd name="connsiteY2" fmla="*/ 0 h 983384"/>
              <a:gd name="connsiteX3" fmla="*/ 1986081 w 1986081"/>
              <a:gd name="connsiteY3" fmla="*/ 163901 h 983384"/>
              <a:gd name="connsiteX4" fmla="*/ 1986081 w 1986081"/>
              <a:gd name="connsiteY4" fmla="*/ 819483 h 983384"/>
              <a:gd name="connsiteX5" fmla="*/ 1822180 w 1986081"/>
              <a:gd name="connsiteY5" fmla="*/ 983384 h 983384"/>
              <a:gd name="connsiteX6" fmla="*/ 163901 w 1986081"/>
              <a:gd name="connsiteY6" fmla="*/ 983384 h 983384"/>
              <a:gd name="connsiteX7" fmla="*/ 0 w 1986081"/>
              <a:gd name="connsiteY7" fmla="*/ 819483 h 983384"/>
              <a:gd name="connsiteX8" fmla="*/ 0 w 1986081"/>
              <a:gd name="connsiteY8" fmla="*/ 163901 h 98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6081" h="983384">
                <a:moveTo>
                  <a:pt x="0" y="163901"/>
                </a:moveTo>
                <a:cubicBezTo>
                  <a:pt x="0" y="73381"/>
                  <a:pt x="73381" y="0"/>
                  <a:pt x="163901" y="0"/>
                </a:cubicBezTo>
                <a:lnTo>
                  <a:pt x="1822180" y="0"/>
                </a:lnTo>
                <a:cubicBezTo>
                  <a:pt x="1912700" y="0"/>
                  <a:pt x="1986081" y="73381"/>
                  <a:pt x="1986081" y="163901"/>
                </a:cubicBezTo>
                <a:lnTo>
                  <a:pt x="1986081" y="819483"/>
                </a:lnTo>
                <a:cubicBezTo>
                  <a:pt x="1986081" y="910003"/>
                  <a:pt x="1912700" y="983384"/>
                  <a:pt x="1822180" y="983384"/>
                </a:cubicBezTo>
                <a:lnTo>
                  <a:pt x="163901" y="983384"/>
                </a:lnTo>
                <a:cubicBezTo>
                  <a:pt x="73381" y="983384"/>
                  <a:pt x="0" y="910003"/>
                  <a:pt x="0" y="819483"/>
                </a:cubicBezTo>
                <a:lnTo>
                  <a:pt x="0" y="16390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499" tIns="221499" rIns="221499" bIns="221499" numCol="1" spcCol="1270" anchor="ctr" anchorCtr="0">
            <a:noAutofit/>
          </a:bodyPr>
          <a:lstStyle/>
          <a:p>
            <a:pPr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>
                <a:solidFill>
                  <a:srgbClr val="FFC000"/>
                </a:solidFill>
                <a:latin typeface="Candara" panose="020E0502030303020204" pitchFamily="34" charset="0"/>
              </a:rPr>
              <a:t>PROSES</a:t>
            </a:r>
            <a:endParaRPr lang="en-US" sz="3600" b="1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261248" y="1248984"/>
            <a:ext cx="4108260" cy="2121749"/>
          </a:xfrm>
          <a:custGeom>
            <a:avLst/>
            <a:gdLst>
              <a:gd name="connsiteX0" fmla="*/ 0 w 10515600"/>
              <a:gd name="connsiteY0" fmla="*/ 0 h 2121749"/>
              <a:gd name="connsiteX1" fmla="*/ 10515600 w 10515600"/>
              <a:gd name="connsiteY1" fmla="*/ 0 h 2121749"/>
              <a:gd name="connsiteX2" fmla="*/ 10515600 w 10515600"/>
              <a:gd name="connsiteY2" fmla="*/ 2121749 h 2121749"/>
              <a:gd name="connsiteX3" fmla="*/ 0 w 10515600"/>
              <a:gd name="connsiteY3" fmla="*/ 2121749 h 2121749"/>
              <a:gd name="connsiteX4" fmla="*/ 0 w 10515600"/>
              <a:gd name="connsiteY4" fmla="*/ 0 h 212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2121749">
                <a:moveTo>
                  <a:pt x="0" y="0"/>
                </a:moveTo>
                <a:lnTo>
                  <a:pt x="10515600" y="0"/>
                </a:lnTo>
                <a:lnTo>
                  <a:pt x="10515600" y="2121749"/>
                </a:lnTo>
                <a:lnTo>
                  <a:pt x="0" y="21217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398" tIns="55880" rIns="180000" bIns="55880" numCol="1" spcCol="1270" anchor="t" anchorCtr="0">
            <a:noAutofit/>
          </a:bodyPr>
          <a:lstStyle/>
          <a:p>
            <a:pPr marL="285750" lvl="1" indent="-285750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>
                <a:latin typeface="Candara" panose="020E0502030303020204" pitchFamily="34" charset="0"/>
              </a:rPr>
              <a:t>Bagaimana mengajarkan (seni rupa) nya</a:t>
            </a:r>
            <a:endParaRPr lang="en-US" sz="2000">
              <a:latin typeface="Candara" panose="020E0502030303020204" pitchFamily="34" charset="0"/>
            </a:endParaRPr>
          </a:p>
          <a:p>
            <a:pPr marL="285750" lvl="1" indent="-285750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>
                <a:latin typeface="Candara" panose="020E0502030303020204" pitchFamily="34" charset="0"/>
              </a:rPr>
              <a:t>Dimana (tempat/suasana) mengajarkan (seni rupa) nya</a:t>
            </a:r>
            <a:endParaRPr lang="en-US" sz="2000">
              <a:latin typeface="Candara" panose="020E0502030303020204" pitchFamily="34" charset="0"/>
            </a:endParaRPr>
          </a:p>
          <a:p>
            <a:pPr marL="285750" lvl="1" indent="-285750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>
                <a:latin typeface="Candara" panose="020E0502030303020204" pitchFamily="34" charset="0"/>
              </a:rPr>
              <a:t>Media apa yang digunakan untuk mengajarkan (seni rupa) nya</a:t>
            </a:r>
            <a:endParaRPr lang="en-US" sz="2000">
              <a:latin typeface="Candara" panose="020E0502030303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657504" y="3611799"/>
            <a:ext cx="2436653" cy="664713"/>
          </a:xfrm>
          <a:custGeom>
            <a:avLst/>
            <a:gdLst>
              <a:gd name="connsiteX0" fmla="*/ 0 w 1816983"/>
              <a:gd name="connsiteY0" fmla="*/ 139915 h 839474"/>
              <a:gd name="connsiteX1" fmla="*/ 139915 w 1816983"/>
              <a:gd name="connsiteY1" fmla="*/ 0 h 839474"/>
              <a:gd name="connsiteX2" fmla="*/ 1677068 w 1816983"/>
              <a:gd name="connsiteY2" fmla="*/ 0 h 839474"/>
              <a:gd name="connsiteX3" fmla="*/ 1816983 w 1816983"/>
              <a:gd name="connsiteY3" fmla="*/ 139915 h 839474"/>
              <a:gd name="connsiteX4" fmla="*/ 1816983 w 1816983"/>
              <a:gd name="connsiteY4" fmla="*/ 699559 h 839474"/>
              <a:gd name="connsiteX5" fmla="*/ 1677068 w 1816983"/>
              <a:gd name="connsiteY5" fmla="*/ 839474 h 839474"/>
              <a:gd name="connsiteX6" fmla="*/ 139915 w 1816983"/>
              <a:gd name="connsiteY6" fmla="*/ 839474 h 839474"/>
              <a:gd name="connsiteX7" fmla="*/ 0 w 1816983"/>
              <a:gd name="connsiteY7" fmla="*/ 699559 h 839474"/>
              <a:gd name="connsiteX8" fmla="*/ 0 w 1816983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6983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1677068" y="0"/>
                </a:lnTo>
                <a:cubicBezTo>
                  <a:pt x="1754341" y="0"/>
                  <a:pt x="1816983" y="62642"/>
                  <a:pt x="1816983" y="139915"/>
                </a:cubicBezTo>
                <a:lnTo>
                  <a:pt x="1816983" y="699559"/>
                </a:lnTo>
                <a:cubicBezTo>
                  <a:pt x="1816983" y="776832"/>
                  <a:pt x="1754341" y="839474"/>
                  <a:pt x="1677068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499" tIns="221499" rIns="221499" bIns="221499" numCol="1" spcCol="1270" anchor="ctr" anchorCtr="0">
            <a:noAutofit/>
          </a:bodyPr>
          <a:lstStyle/>
          <a:p>
            <a:pPr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>
                <a:solidFill>
                  <a:srgbClr val="FFC000"/>
                </a:solidFill>
                <a:latin typeface="Candara" panose="020E0502030303020204" pitchFamily="34" charset="0"/>
              </a:rPr>
              <a:t>EVALUASI</a:t>
            </a:r>
            <a:endParaRPr lang="en-US" sz="3600" b="1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424854" y="4277425"/>
            <a:ext cx="4081346" cy="2245950"/>
          </a:xfrm>
          <a:custGeom>
            <a:avLst/>
            <a:gdLst>
              <a:gd name="connsiteX0" fmla="*/ 0 w 8867660"/>
              <a:gd name="connsiteY0" fmla="*/ 0 h 2245950"/>
              <a:gd name="connsiteX1" fmla="*/ 8867660 w 8867660"/>
              <a:gd name="connsiteY1" fmla="*/ 0 h 2245950"/>
              <a:gd name="connsiteX2" fmla="*/ 8867660 w 8867660"/>
              <a:gd name="connsiteY2" fmla="*/ 2245950 h 2245950"/>
              <a:gd name="connsiteX3" fmla="*/ 0 w 8867660"/>
              <a:gd name="connsiteY3" fmla="*/ 2245950 h 2245950"/>
              <a:gd name="connsiteX4" fmla="*/ 0 w 8867660"/>
              <a:gd name="connsiteY4" fmla="*/ 0 h 224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7660" h="2245950">
                <a:moveTo>
                  <a:pt x="0" y="0"/>
                </a:moveTo>
                <a:lnTo>
                  <a:pt x="8867660" y="0"/>
                </a:lnTo>
                <a:lnTo>
                  <a:pt x="8867660" y="2245950"/>
                </a:lnTo>
                <a:lnTo>
                  <a:pt x="0" y="2245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398" tIns="55880" rIns="180000" bIns="55880" numCol="1" spcCol="1270" anchor="t" anchorCtr="0">
            <a:noAutofit/>
          </a:bodyPr>
          <a:lstStyle/>
          <a:p>
            <a:pPr marL="285750" lvl="1" indent="-285750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>
                <a:latin typeface="Candara" panose="020E0502030303020204" pitchFamily="34" charset="0"/>
              </a:rPr>
              <a:t>Bagaimana mengukur kesesuaian dengan tujuan</a:t>
            </a:r>
            <a:endParaRPr lang="en-US" sz="2000">
              <a:latin typeface="Candara" panose="020E0502030303020204" pitchFamily="34" charset="0"/>
            </a:endParaRPr>
          </a:p>
          <a:p>
            <a:pPr marL="742950" lvl="2" indent="-285750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600">
                <a:latin typeface="Candara" panose="020E0502030303020204" pitchFamily="34" charset="0"/>
              </a:rPr>
              <a:t>Mengukur Proses (apakah prosesnya benar [sesuai dengan yang direncanakan] dalam mencapai tujuan ?)</a:t>
            </a:r>
          </a:p>
          <a:p>
            <a:pPr marL="742950" lvl="2" indent="-285750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600">
                <a:latin typeface="Candara" panose="020E0502030303020204" pitchFamily="34" charset="0"/>
              </a:rPr>
              <a:t>Mengukur hasil (apakah hasilnya sesuai dengan tujuan)</a:t>
            </a:r>
          </a:p>
          <a:p>
            <a:pPr marL="285750" lvl="1" indent="-285750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20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100" y="1320120"/>
            <a:ext cx="4679215" cy="1143000"/>
          </a:xfrm>
        </p:spPr>
        <p:txBody>
          <a:bodyPr>
            <a:normAutofit fontScale="90000"/>
          </a:bodyPr>
          <a:lstStyle/>
          <a:p>
            <a:r>
              <a:rPr lang="en-US" sz="3200" b="1" smtClean="0">
                <a:latin typeface="Candara" panose="020E0502030303020204" pitchFamily="34" charset="0"/>
              </a:rPr>
              <a:t>hubungan landasan dengan </a:t>
            </a:r>
            <a:br>
              <a:rPr lang="en-US" sz="3200" b="1" smtClean="0">
                <a:latin typeface="Candara" panose="020E0502030303020204" pitchFamily="34" charset="0"/>
              </a:rPr>
            </a:br>
            <a:r>
              <a:rPr lang="en-US" sz="3200" b="1" smtClean="0">
                <a:latin typeface="Candara" panose="020E0502030303020204" pitchFamily="34" charset="0"/>
              </a:rPr>
              <a:t>komponen kurikulum </a:t>
            </a:r>
            <a:br>
              <a:rPr lang="en-US" sz="3200" b="1" smtClean="0">
                <a:latin typeface="Candara" panose="020E0502030303020204" pitchFamily="34" charset="0"/>
              </a:rPr>
            </a:br>
            <a:r>
              <a:rPr lang="en-US" sz="3200" b="1" smtClean="0">
                <a:latin typeface="Candara" panose="020E0502030303020204" pitchFamily="34" charset="0"/>
              </a:rPr>
              <a:t>pendidikan seni rupa</a:t>
            </a:r>
            <a:endParaRPr lang="en-US" sz="3200" b="1">
              <a:latin typeface="Candara" panose="020E0502030303020204" pitchFamily="34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235865" y="2818163"/>
            <a:ext cx="1597626" cy="374571"/>
          </a:xfrm>
          <a:prstGeom prst="round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white"/>
                </a:solidFill>
                <a:latin typeface="Candara" pitchFamily="34" charset="0"/>
              </a:rPr>
              <a:t>TUJUAN</a:t>
            </a:r>
            <a:endParaRPr lang="id-ID" sz="1600" b="1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953234" y="3183287"/>
            <a:ext cx="1126267" cy="374571"/>
          </a:xfrm>
          <a:prstGeom prst="round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white"/>
                </a:solidFill>
                <a:latin typeface="Candara" pitchFamily="34" charset="0"/>
              </a:rPr>
              <a:t>ISI</a:t>
            </a:r>
            <a:endParaRPr lang="id-ID" sz="1600" b="1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7442186" y="3475100"/>
            <a:ext cx="1472894" cy="578882"/>
          </a:xfrm>
          <a:prstGeom prst="round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white"/>
                </a:solidFill>
                <a:latin typeface="Candara" pitchFamily="34" charset="0"/>
              </a:rPr>
              <a:t>PROSES dan MEDIA</a:t>
            </a:r>
            <a:endParaRPr lang="id-ID" sz="1400" b="1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9228649" y="4059587"/>
            <a:ext cx="1094287" cy="374571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  <a:latin typeface="Candara" pitchFamily="34" charset="0"/>
              </a:rPr>
              <a:t>EVALUASI</a:t>
            </a:r>
            <a:endParaRPr lang="id-ID" sz="1600" b="1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162840" y="5224812"/>
            <a:ext cx="1133544" cy="374571"/>
          </a:xfrm>
          <a:prstGeom prst="round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  <a:latin typeface="Candara" pitchFamily="34" charset="0"/>
              </a:rPr>
              <a:t>FILOSOFIS</a:t>
            </a:r>
            <a:endParaRPr lang="id-ID" sz="1600" b="1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4788315" y="3259486"/>
            <a:ext cx="0" cy="1965323"/>
          </a:xfrm>
          <a:prstGeom prst="line">
            <a:avLst/>
          </a:prstGeom>
          <a:noFill/>
          <a:ln w="38100" cmpd="sng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686840" y="5224812"/>
            <a:ext cx="1288318" cy="374571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andara" pitchFamily="34" charset="0"/>
              </a:rPr>
              <a:t>PSIKOLOGIS</a:t>
            </a:r>
            <a:endParaRPr lang="id-ID" sz="16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6312315" y="3564286"/>
            <a:ext cx="0" cy="1660525"/>
          </a:xfrm>
          <a:prstGeom prst="line">
            <a:avLst/>
          </a:prstGeom>
          <a:noFill/>
          <a:ln w="38100" cmpd="sng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>
            <a:off x="6312315" y="3858504"/>
            <a:ext cx="1066800" cy="0"/>
          </a:xfrm>
          <a:prstGeom prst="line">
            <a:avLst/>
          </a:prstGeom>
          <a:noFill/>
          <a:ln w="38100" cmpd="sng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6312315" y="4261915"/>
            <a:ext cx="2895600" cy="0"/>
          </a:xfrm>
          <a:prstGeom prst="line">
            <a:avLst/>
          </a:prstGeom>
          <a:noFill/>
          <a:ln w="38100" cmpd="sng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7444204" y="5215287"/>
            <a:ext cx="1661068" cy="374571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ndara" pitchFamily="34" charset="0"/>
              </a:rPr>
              <a:t>SOSIAL BUDAYA</a:t>
            </a:r>
            <a:endParaRPr lang="id-ID" sz="1600" b="1" dirty="0">
              <a:solidFill>
                <a:prstClr val="white"/>
              </a:solidFill>
              <a:latin typeface="Candar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68396" y="3259487"/>
            <a:ext cx="3125119" cy="1965324"/>
            <a:chOff x="2513681" y="3505200"/>
            <a:chExt cx="3125119" cy="1965324"/>
          </a:xfrm>
        </p:grpSpPr>
        <p:sp>
          <p:nvSpPr>
            <p:cNvPr id="16" name="Line 36"/>
            <p:cNvSpPr>
              <a:spLocks noChangeShapeType="1"/>
            </p:cNvSpPr>
            <p:nvPr/>
          </p:nvSpPr>
          <p:spPr bwMode="auto">
            <a:xfrm flipV="1">
              <a:off x="5638800" y="5139370"/>
              <a:ext cx="0" cy="331154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 flipH="1">
              <a:off x="2513681" y="5139370"/>
              <a:ext cx="312511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 flipV="1">
              <a:off x="2513681" y="3505200"/>
              <a:ext cx="0" cy="163417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</p:grpSp>
      <p:sp>
        <p:nvSpPr>
          <p:cNvPr id="19" name="Line 39"/>
          <p:cNvSpPr>
            <a:spLocks noChangeShapeType="1"/>
          </p:cNvSpPr>
          <p:nvPr/>
        </p:nvSpPr>
        <p:spPr bwMode="auto">
          <a:xfrm flipV="1">
            <a:off x="6540915" y="3564287"/>
            <a:ext cx="0" cy="132937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9698454" y="5215287"/>
            <a:ext cx="1947775" cy="374571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ysClr val="windowText" lastClr="000000"/>
                </a:solidFill>
                <a:latin typeface="Candara" pitchFamily="34" charset="0"/>
              </a:rPr>
              <a:t>ILMU </a:t>
            </a:r>
            <a:r>
              <a:rPr lang="en-US" sz="1600" b="1" smtClean="0">
                <a:solidFill>
                  <a:sysClr val="windowText" lastClr="000000"/>
                </a:solidFill>
                <a:latin typeface="Candara" pitchFamily="34" charset="0"/>
              </a:rPr>
              <a:t>&amp; TEKNOLOGI</a:t>
            </a:r>
            <a:endParaRPr lang="id-ID" sz="1600" b="1">
              <a:solidFill>
                <a:sysClr val="windowText" lastClr="000000"/>
              </a:solidFill>
              <a:latin typeface="Candar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508824" y="3564286"/>
            <a:ext cx="5223091" cy="1660524"/>
            <a:chOff x="2854109" y="3809999"/>
            <a:chExt cx="5223091" cy="1660524"/>
          </a:xfrm>
        </p:grpSpPr>
        <p:sp>
          <p:nvSpPr>
            <p:cNvPr id="22" name="Line 42"/>
            <p:cNvSpPr>
              <a:spLocks noChangeShapeType="1"/>
            </p:cNvSpPr>
            <p:nvPr/>
          </p:nvSpPr>
          <p:spPr bwMode="auto">
            <a:xfrm flipV="1">
              <a:off x="8077200" y="4943817"/>
              <a:ext cx="0" cy="526706"/>
            </a:xfrm>
            <a:prstGeom prst="line">
              <a:avLst/>
            </a:prstGeom>
            <a:noFill/>
            <a:ln w="38100" cmpd="sng">
              <a:solidFill>
                <a:srgbClr val="FFC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/>
          </p:nvSpPr>
          <p:spPr bwMode="auto">
            <a:xfrm flipH="1">
              <a:off x="2854109" y="4943821"/>
              <a:ext cx="5223091" cy="0"/>
            </a:xfrm>
            <a:prstGeom prst="line">
              <a:avLst/>
            </a:prstGeom>
            <a:noFill/>
            <a:ln w="38100" cmpd="sng">
              <a:solidFill>
                <a:srgbClr val="FFC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4" name="Line 44"/>
            <p:cNvSpPr>
              <a:spLocks noChangeShapeType="1"/>
            </p:cNvSpPr>
            <p:nvPr/>
          </p:nvSpPr>
          <p:spPr bwMode="auto">
            <a:xfrm flipV="1">
              <a:off x="4191000" y="3809999"/>
              <a:ext cx="0" cy="1133819"/>
            </a:xfrm>
            <a:prstGeom prst="line">
              <a:avLst/>
            </a:prstGeom>
            <a:noFill/>
            <a:ln w="3810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</p:grpSp>
      <p:sp>
        <p:nvSpPr>
          <p:cNvPr id="25" name="Line 45"/>
          <p:cNvSpPr>
            <a:spLocks noChangeShapeType="1"/>
          </p:cNvSpPr>
          <p:nvPr/>
        </p:nvSpPr>
        <p:spPr bwMode="auto">
          <a:xfrm flipH="1" flipV="1">
            <a:off x="8245677" y="4023149"/>
            <a:ext cx="0" cy="674957"/>
          </a:xfrm>
          <a:prstGeom prst="line">
            <a:avLst/>
          </a:prstGeom>
          <a:noFill/>
          <a:ln w="3810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 flipV="1">
            <a:off x="10971321" y="2955431"/>
            <a:ext cx="0" cy="1256556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10304140" y="4199841"/>
            <a:ext cx="678294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 flipH="1">
            <a:off x="8979315" y="3687343"/>
            <a:ext cx="1981200" cy="4946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 flipH="1">
            <a:off x="7226715" y="3335687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 flipH="1">
            <a:off x="5953234" y="2955431"/>
            <a:ext cx="5029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31" name="Line 45"/>
          <p:cNvSpPr>
            <a:spLocks noChangeShapeType="1"/>
          </p:cNvSpPr>
          <p:nvPr/>
        </p:nvSpPr>
        <p:spPr bwMode="auto">
          <a:xfrm flipV="1">
            <a:off x="5508824" y="3259485"/>
            <a:ext cx="0" cy="1438619"/>
          </a:xfrm>
          <a:prstGeom prst="line">
            <a:avLst/>
          </a:prstGeom>
          <a:noFill/>
          <a:ln w="3810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H="1" flipV="1">
            <a:off x="9786202" y="4398140"/>
            <a:ext cx="0" cy="299967"/>
          </a:xfrm>
          <a:prstGeom prst="line">
            <a:avLst/>
          </a:prstGeom>
          <a:noFill/>
          <a:ln w="38100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2" y="1081154"/>
            <a:ext cx="3241429" cy="47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770</Words>
  <Application>Microsoft Office PowerPoint</Application>
  <PresentationFormat>Widescreen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Office Theme</vt:lpstr>
      <vt:lpstr>IMPLEMENTASI TEKNOLOGI DALAM PENDIDIKAN  SENI RUPA</vt:lpstr>
      <vt:lpstr>PENDIDIKAN SENI RUPA</vt:lpstr>
      <vt:lpstr>PENDIDIKAN SENI RUPA</vt:lpstr>
      <vt:lpstr>PENDIDIKAN SENI RUPA</vt:lpstr>
      <vt:lpstr>LANDASAN KURIKULUM  PENDIDIKAN SENI RUPA</vt:lpstr>
      <vt:lpstr>LANDASAN KURIKULUM PENDIDIKAN SENI RUPA</vt:lpstr>
      <vt:lpstr>KOMPONEN KURIKULUM  PENDIDIKAN  SENI RUPA</vt:lpstr>
      <vt:lpstr>KOMPONEN KURIKULUM PENDIDIKAN SENI RUPA</vt:lpstr>
      <vt:lpstr>hubungan landasan dengan  komponen kurikulum  pendidikan seni rupa</vt:lpstr>
      <vt:lpstr>Pengaruh teknologi terhadap landasan kurikulum</vt:lpstr>
      <vt:lpstr>Implementasi teknolgi dalam kurikulum dan pembelajaran</vt:lpstr>
      <vt:lpstr>Teknologi dalam dunia seni rupa</vt:lpstr>
      <vt:lpstr>Implementasi teknologi dalam  tujuan pendidikan  seni rupa</vt:lpstr>
      <vt:lpstr>Implementasi teknologi dalam  isi pendidikan seni rupa</vt:lpstr>
      <vt:lpstr>Implementasi teknologi dalam  proses pendidikan seni rupa</vt:lpstr>
      <vt:lpstr>Implementasi teknologi dalam  evaluasi pendidikan seni rupa</vt:lpstr>
      <vt:lpstr>Tantangan  implementasi teknologi dalam pendidikan  seni rupa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digital dalam pendidikan seni rupa</dc:title>
  <dc:creator>Daiva Aryoga</dc:creator>
  <cp:lastModifiedBy>Daiva Aryoga</cp:lastModifiedBy>
  <cp:revision>84</cp:revision>
  <dcterms:created xsi:type="dcterms:W3CDTF">2021-11-05T15:01:11Z</dcterms:created>
  <dcterms:modified xsi:type="dcterms:W3CDTF">2021-11-07T01:31:14Z</dcterms:modified>
</cp:coreProperties>
</file>