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27"/>
  </p:notesMasterIdLst>
  <p:sldIdLst>
    <p:sldId id="256" r:id="rId3"/>
    <p:sldId id="258" r:id="rId4"/>
    <p:sldId id="300" r:id="rId5"/>
    <p:sldId id="262" r:id="rId6"/>
    <p:sldId id="303" r:id="rId7"/>
    <p:sldId id="302" r:id="rId8"/>
    <p:sldId id="293" r:id="rId9"/>
    <p:sldId id="294" r:id="rId10"/>
    <p:sldId id="295" r:id="rId11"/>
    <p:sldId id="296" r:id="rId12"/>
    <p:sldId id="304" r:id="rId13"/>
    <p:sldId id="274" r:id="rId14"/>
    <p:sldId id="276" r:id="rId15"/>
    <p:sldId id="277" r:id="rId16"/>
    <p:sldId id="278" r:id="rId17"/>
    <p:sldId id="279" r:id="rId18"/>
    <p:sldId id="299" r:id="rId19"/>
    <p:sldId id="284" r:id="rId20"/>
    <p:sldId id="289" r:id="rId21"/>
    <p:sldId id="291" r:id="rId22"/>
    <p:sldId id="282" r:id="rId23"/>
    <p:sldId id="298" r:id="rId24"/>
    <p:sldId id="297" r:id="rId25"/>
    <p:sldId id="301" r:id="rId26"/>
  </p:sldIdLst>
  <p:sldSz cx="18288000" cy="10287000"/>
  <p:notesSz cx="18288000" cy="10287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4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435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10358438" y="0"/>
            <a:ext cx="7924800" cy="514350"/>
          </a:xfrm>
          <a:prstGeom prst="rect">
            <a:avLst/>
          </a:prstGeom>
        </p:spPr>
        <p:txBody>
          <a:bodyPr vert="horz" lIns="91440" tIns="45720" rIns="91440" bIns="45720" rtlCol="0"/>
          <a:lstStyle>
            <a:lvl1pPr algn="r">
              <a:defRPr sz="1200"/>
            </a:lvl1pPr>
          </a:lstStyle>
          <a:p>
            <a:fld id="{8614177E-819F-4EA9-8CE9-5FB228944DA7}" type="datetimeFigureOut">
              <a:rPr lang="id-ID" smtClean="0"/>
              <a:t>03/06/2024</a:t>
            </a:fld>
            <a:endParaRPr lang="id-ID"/>
          </a:p>
        </p:txBody>
      </p:sp>
      <p:sp>
        <p:nvSpPr>
          <p:cNvPr id="4" name="Slide Image Placeholder 3"/>
          <p:cNvSpPr>
            <a:spLocks noGrp="1" noRot="1" noChangeAspect="1"/>
          </p:cNvSpPr>
          <p:nvPr>
            <p:ph type="sldImg" idx="2"/>
          </p:nvPr>
        </p:nvSpPr>
        <p:spPr>
          <a:xfrm>
            <a:off x="5715000" y="771525"/>
            <a:ext cx="6858000" cy="3857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1828800" y="4886325"/>
            <a:ext cx="14630400" cy="4629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771063"/>
            <a:ext cx="7924800" cy="51435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10358438" y="9771063"/>
            <a:ext cx="7924800" cy="514350"/>
          </a:xfrm>
          <a:prstGeom prst="rect">
            <a:avLst/>
          </a:prstGeom>
        </p:spPr>
        <p:txBody>
          <a:bodyPr vert="horz" lIns="91440" tIns="45720" rIns="91440" bIns="45720" rtlCol="0" anchor="b"/>
          <a:lstStyle>
            <a:lvl1pPr algn="r">
              <a:defRPr sz="1200"/>
            </a:lvl1pPr>
          </a:lstStyle>
          <a:p>
            <a:fld id="{1A233BD1-0DEC-4BB8-961C-F3A3DDE1D1CF}" type="slidenum">
              <a:rPr lang="id-ID" smtClean="0"/>
              <a:t>‹#›</a:t>
            </a:fld>
            <a:endParaRPr lang="id-ID"/>
          </a:p>
        </p:txBody>
      </p:sp>
    </p:spTree>
    <p:extLst>
      <p:ext uri="{BB962C8B-B14F-4D97-AF65-F5344CB8AC3E}">
        <p14:creationId xmlns:p14="http://schemas.microsoft.com/office/powerpoint/2010/main" val="397738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5800380"/>
            <a:ext cx="18288000" cy="448662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2" name="Rectangle 11"/>
          <p:cNvSpPr/>
          <p:nvPr/>
        </p:nvSpPr>
        <p:spPr>
          <a:xfrm>
            <a:off x="0" y="0"/>
            <a:ext cx="18288000" cy="580038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3" name="Rectangle 12"/>
          <p:cNvSpPr/>
          <p:nvPr/>
        </p:nvSpPr>
        <p:spPr>
          <a:xfrm>
            <a:off x="0" y="3978467"/>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4" name="Oval 13"/>
          <p:cNvSpPr/>
          <p:nvPr/>
        </p:nvSpPr>
        <p:spPr>
          <a:xfrm>
            <a:off x="0" y="2400300"/>
            <a:ext cx="18288000" cy="76581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3" name="Subtitle 2"/>
          <p:cNvSpPr>
            <a:spLocks noGrp="1"/>
          </p:cNvSpPr>
          <p:nvPr>
            <p:ph type="subTitle" idx="1"/>
          </p:nvPr>
        </p:nvSpPr>
        <p:spPr>
          <a:xfrm>
            <a:off x="2947590" y="7578818"/>
            <a:ext cx="11274020" cy="1323179"/>
          </a:xfrm>
        </p:spPr>
        <p:txBody>
          <a:bodyPr>
            <a:normAutofit/>
          </a:bodyPr>
          <a:lstStyle>
            <a:lvl1pPr marL="0" indent="0" algn="l">
              <a:buNone/>
              <a:defRPr sz="3900">
                <a:solidFill>
                  <a:schemeClr val="tx2"/>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F15528-21DE-4FAA-801E-634DDDAF4B2B}" type="slidenum">
              <a:rPr lang="id-ID" smtClean="0"/>
              <a:t>‹#›</a:t>
            </a:fld>
            <a:endParaRPr lang="id-ID"/>
          </a:p>
        </p:txBody>
      </p:sp>
      <p:sp>
        <p:nvSpPr>
          <p:cNvPr id="2" name="Title 1"/>
          <p:cNvSpPr>
            <a:spLocks noGrp="1"/>
          </p:cNvSpPr>
          <p:nvPr>
            <p:ph type="ctrTitle"/>
          </p:nvPr>
        </p:nvSpPr>
        <p:spPr>
          <a:xfrm>
            <a:off x="1635163" y="4698436"/>
            <a:ext cx="14350702" cy="2689751"/>
          </a:xfrm>
          <a:effectLst/>
        </p:spPr>
        <p:txBody>
          <a:bodyPr>
            <a:noAutofit/>
          </a:bodyPr>
          <a:lstStyle>
            <a:lvl1pPr marL="1142991" indent="-816422" algn="l">
              <a:defRPr sz="96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10000" y="1097279"/>
            <a:ext cx="12801600" cy="5212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F15528-21DE-4FAA-801E-634DDDAF4B2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07516" y="564776"/>
            <a:ext cx="4114800" cy="785750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648227" y="1097279"/>
            <a:ext cx="9658574" cy="7342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F15528-21DE-4FAA-801E-634DDDAF4B2B}"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5800380"/>
            <a:ext cx="18288000" cy="448662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12" name="Rectangle 11"/>
          <p:cNvSpPr/>
          <p:nvPr/>
        </p:nvSpPr>
        <p:spPr>
          <a:xfrm>
            <a:off x="0" y="0"/>
            <a:ext cx="18288000" cy="580038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solidFill>
                <a:prstClr val="white"/>
              </a:solidFill>
            </a:endParaRPr>
          </a:p>
        </p:txBody>
      </p:sp>
      <p:sp>
        <p:nvSpPr>
          <p:cNvPr id="13" name="Rectangle 12"/>
          <p:cNvSpPr/>
          <p:nvPr/>
        </p:nvSpPr>
        <p:spPr>
          <a:xfrm>
            <a:off x="0" y="3978467"/>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14" name="Oval 13"/>
          <p:cNvSpPr/>
          <p:nvPr/>
        </p:nvSpPr>
        <p:spPr>
          <a:xfrm>
            <a:off x="0" y="2400300"/>
            <a:ext cx="18288000" cy="76581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3" name="Subtitle 2"/>
          <p:cNvSpPr>
            <a:spLocks noGrp="1"/>
          </p:cNvSpPr>
          <p:nvPr>
            <p:ph type="subTitle" idx="1"/>
          </p:nvPr>
        </p:nvSpPr>
        <p:spPr>
          <a:xfrm>
            <a:off x="2947590" y="7578818"/>
            <a:ext cx="11274020" cy="1323179"/>
          </a:xfrm>
        </p:spPr>
        <p:txBody>
          <a:bodyPr>
            <a:normAutofit/>
          </a:bodyPr>
          <a:lstStyle>
            <a:lvl1pPr marL="0" indent="0" algn="l">
              <a:buNone/>
              <a:defRPr sz="3900">
                <a:solidFill>
                  <a:schemeClr val="tx2"/>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d-ID">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
        <p:nvSpPr>
          <p:cNvPr id="2" name="Title 1"/>
          <p:cNvSpPr>
            <a:spLocks noGrp="1"/>
          </p:cNvSpPr>
          <p:nvPr>
            <p:ph type="ctrTitle"/>
          </p:nvPr>
        </p:nvSpPr>
        <p:spPr>
          <a:xfrm>
            <a:off x="1635163" y="4698436"/>
            <a:ext cx="14350702" cy="2689751"/>
          </a:xfrm>
          <a:effectLst/>
        </p:spPr>
        <p:txBody>
          <a:bodyPr>
            <a:noAutofit/>
          </a:bodyPr>
          <a:lstStyle>
            <a:lvl1pPr marL="1142991" indent="-816422" algn="l">
              <a:defRPr sz="9600"/>
            </a:lvl1pPr>
          </a:lstStyle>
          <a:p>
            <a:r>
              <a:rPr lang="en-US"/>
              <a:t>Click to edit Master title style</a:t>
            </a:r>
            <a:endParaRPr lang="en-US" dirty="0"/>
          </a:p>
        </p:txBody>
      </p:sp>
    </p:spTree>
    <p:extLst>
      <p:ext uri="{BB962C8B-B14F-4D97-AF65-F5344CB8AC3E}">
        <p14:creationId xmlns:p14="http://schemas.microsoft.com/office/powerpoint/2010/main" val="60652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d-ID">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2286000" y="1097280"/>
            <a:ext cx="12801600"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456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5800380"/>
            <a:ext cx="18288000" cy="448662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8" name="Rectangle 7"/>
          <p:cNvSpPr/>
          <p:nvPr/>
        </p:nvSpPr>
        <p:spPr>
          <a:xfrm>
            <a:off x="0" y="0"/>
            <a:ext cx="18288000" cy="580038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solidFill>
                <a:prstClr val="white"/>
              </a:solidFill>
            </a:endParaRPr>
          </a:p>
        </p:txBody>
      </p:sp>
      <p:sp>
        <p:nvSpPr>
          <p:cNvPr id="9" name="Rectangle 8"/>
          <p:cNvSpPr/>
          <p:nvPr/>
        </p:nvSpPr>
        <p:spPr>
          <a:xfrm>
            <a:off x="0" y="3978467"/>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10" name="Oval 9"/>
          <p:cNvSpPr/>
          <p:nvPr/>
        </p:nvSpPr>
        <p:spPr>
          <a:xfrm>
            <a:off x="0" y="2400300"/>
            <a:ext cx="18288000" cy="76581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2" name="Title 1"/>
          <p:cNvSpPr>
            <a:spLocks noGrp="1"/>
          </p:cNvSpPr>
          <p:nvPr>
            <p:ph type="title"/>
          </p:nvPr>
        </p:nvSpPr>
        <p:spPr>
          <a:xfrm>
            <a:off x="4066390" y="3258972"/>
            <a:ext cx="11933332" cy="3635019"/>
          </a:xfrm>
          <a:effectLst/>
        </p:spPr>
        <p:txBody>
          <a:bodyPr anchor="b"/>
          <a:lstStyle>
            <a:lvl1pPr algn="r">
              <a:defRPr sz="82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4044876" y="6911267"/>
            <a:ext cx="11940988" cy="1253190"/>
          </a:xfrm>
        </p:spPr>
        <p:txBody>
          <a:bodyPr anchor="t"/>
          <a:lstStyle>
            <a:lvl1pPr marL="0" indent="0" algn="r">
              <a:buNone/>
              <a:defRPr sz="3600">
                <a:solidFill>
                  <a:schemeClr val="tx2"/>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d-ID">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196025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id-ID">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2285998" y="1097279"/>
            <a:ext cx="6693408"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9290304" y="1097280"/>
            <a:ext cx="6693408"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930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0" y="1097280"/>
            <a:ext cx="6693408" cy="959643"/>
          </a:xfrm>
        </p:spPr>
        <p:txBody>
          <a:bodyPr anchor="b">
            <a:noAutofit/>
          </a:bodyPr>
          <a:lstStyle>
            <a:lvl1pPr marL="0" indent="0" algn="ctr">
              <a:buNone/>
              <a:defRPr lang="en-US" sz="43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Click to edit Master text styles</a:t>
            </a:r>
          </a:p>
        </p:txBody>
      </p:sp>
      <p:sp>
        <p:nvSpPr>
          <p:cNvPr id="4" name="Content Placeholder 3"/>
          <p:cNvSpPr>
            <a:spLocks noGrp="1"/>
          </p:cNvSpPr>
          <p:nvPr>
            <p:ph sz="half" idx="2"/>
          </p:nvPr>
        </p:nvSpPr>
        <p:spPr>
          <a:xfrm>
            <a:off x="2312894" y="2100491"/>
            <a:ext cx="6693408" cy="4114800"/>
          </a:xfrm>
        </p:spPr>
        <p:txBody>
          <a:bodyPr>
            <a:normAutofit/>
          </a:bodyPr>
          <a:lstStyle>
            <a:lvl1pPr>
              <a:defRPr sz="3200"/>
            </a:lvl1pPr>
            <a:lvl2pPr>
              <a:defRPr sz="32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94604" y="1097280"/>
            <a:ext cx="6693408" cy="959643"/>
          </a:xfrm>
        </p:spPr>
        <p:txBody>
          <a:bodyPr anchor="b">
            <a:noAutofit/>
          </a:bodyPr>
          <a:lstStyle>
            <a:lvl1pPr marL="0" indent="0" algn="ctr">
              <a:buNone/>
              <a:defRPr lang="en-US" sz="43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marL="0" lvl="0" indent="0" algn="ctr" defTabSz="1632844" rtl="0" eaLnBrk="1" latinLnBrk="0" hangingPunct="1">
              <a:spcBef>
                <a:spcPct val="20000"/>
              </a:spcBef>
              <a:spcAft>
                <a:spcPts val="536"/>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9290050" y="2098548"/>
            <a:ext cx="6693408" cy="4114800"/>
          </a:xfrm>
        </p:spPr>
        <p:txBody>
          <a:bodyPr>
            <a:normAutofit/>
          </a:bodyPr>
          <a:lstStyle>
            <a:lvl1pPr>
              <a:defRPr sz="3200"/>
            </a:lvl1pPr>
            <a:lvl2pPr>
              <a:defRPr sz="32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id-ID">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1276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id-ID">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147948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id-ID">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3312593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191" y="3314701"/>
            <a:ext cx="7272170" cy="1887740"/>
          </a:xfrm>
          <a:effectLst/>
        </p:spPr>
        <p:txBody>
          <a:bodyPr anchor="b">
            <a:noAutofit/>
          </a:bodyPr>
          <a:lstStyle>
            <a:lvl1pPr marL="408211" indent="-408211" algn="l">
              <a:defRPr sz="5000" b="1">
                <a:effectLst/>
              </a:defRPr>
            </a:lvl1pPr>
          </a:lstStyle>
          <a:p>
            <a:r>
              <a:rPr lang="en-US"/>
              <a:t>Click to edit Master title style</a:t>
            </a:r>
            <a:endParaRPr lang="en-US" dirty="0"/>
          </a:p>
        </p:txBody>
      </p:sp>
      <p:sp>
        <p:nvSpPr>
          <p:cNvPr id="3" name="Content Placeholder 2"/>
          <p:cNvSpPr>
            <a:spLocks noGrp="1"/>
          </p:cNvSpPr>
          <p:nvPr>
            <p:ph idx="1"/>
          </p:nvPr>
        </p:nvSpPr>
        <p:spPr>
          <a:xfrm>
            <a:off x="9187031" y="1097280"/>
            <a:ext cx="8034170" cy="7342095"/>
          </a:xfrm>
        </p:spPr>
        <p:txBody>
          <a:bodyPr anchor="ctr"/>
          <a:lstStyle>
            <a:lvl1pPr>
              <a:defRPr sz="3900"/>
            </a:lvl1pPr>
            <a:lvl2pPr>
              <a:defRPr sz="3600"/>
            </a:lvl2pPr>
            <a:lvl3pPr>
              <a:defRPr sz="3200"/>
            </a:lvl3pPr>
            <a:lvl4pPr>
              <a:defRPr sz="2900"/>
            </a:lvl4pPr>
            <a:lvl5pPr>
              <a:defRPr sz="25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51530" y="5246703"/>
            <a:ext cx="6777320" cy="3209277"/>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id-ID">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255642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F15528-21DE-4FAA-801E-634DDDAF4B2B}" type="slidenum">
              <a:rPr lang="id-ID" smtClean="0"/>
              <a:t>‹#›</a:t>
            </a:fld>
            <a:endParaRPr lang="id-ID"/>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2286000" y="1097280"/>
            <a:ext cx="12801600"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800380"/>
            <a:ext cx="18288000" cy="448662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9" name="Rectangle 8"/>
          <p:cNvSpPr/>
          <p:nvPr/>
        </p:nvSpPr>
        <p:spPr>
          <a:xfrm>
            <a:off x="0" y="0"/>
            <a:ext cx="18288000" cy="580038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solidFill>
                <a:prstClr val="white"/>
              </a:solidFill>
            </a:endParaRPr>
          </a:p>
        </p:txBody>
      </p:sp>
      <p:sp>
        <p:nvSpPr>
          <p:cNvPr id="10" name="Rectangle 9"/>
          <p:cNvSpPr/>
          <p:nvPr/>
        </p:nvSpPr>
        <p:spPr>
          <a:xfrm>
            <a:off x="0" y="3978467"/>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11" name="Oval 10"/>
          <p:cNvSpPr/>
          <p:nvPr/>
        </p:nvSpPr>
        <p:spPr>
          <a:xfrm>
            <a:off x="0" y="2400300"/>
            <a:ext cx="18288000" cy="76581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3" name="Picture Placeholder 2"/>
          <p:cNvSpPr>
            <a:spLocks noGrp="1"/>
          </p:cNvSpPr>
          <p:nvPr>
            <p:ph type="pic" idx="1"/>
          </p:nvPr>
        </p:nvSpPr>
        <p:spPr>
          <a:xfrm>
            <a:off x="8950350" y="1714500"/>
            <a:ext cx="8229600" cy="469170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36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r>
              <a:rPr lang="en-US"/>
              <a:t>Click icon to add picture</a:t>
            </a:r>
            <a:endParaRPr lang="en-US" dirty="0"/>
          </a:p>
        </p:txBody>
      </p:sp>
      <p:sp>
        <p:nvSpPr>
          <p:cNvPr id="4" name="Text Placeholder 3"/>
          <p:cNvSpPr>
            <a:spLocks noGrp="1"/>
          </p:cNvSpPr>
          <p:nvPr>
            <p:ph type="body" sz="half" idx="2"/>
          </p:nvPr>
        </p:nvSpPr>
        <p:spPr>
          <a:xfrm>
            <a:off x="1755774" y="1515729"/>
            <a:ext cx="7388228" cy="3244530"/>
          </a:xfrm>
        </p:spPr>
        <p:txBody>
          <a:bodyPr anchor="b"/>
          <a:lstStyle>
            <a:lvl1pPr marL="326569" indent="-326569">
              <a:buFont typeface="Georgia" pitchFamily="18" charset="0"/>
              <a:buChar char="*"/>
              <a:defRPr sz="29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id-ID">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
        <p:nvSpPr>
          <p:cNvPr id="2" name="Title 1"/>
          <p:cNvSpPr>
            <a:spLocks noGrp="1"/>
          </p:cNvSpPr>
          <p:nvPr>
            <p:ph type="title"/>
          </p:nvPr>
        </p:nvSpPr>
        <p:spPr>
          <a:xfrm>
            <a:off x="1454536" y="6696632"/>
            <a:ext cx="12767076" cy="1714500"/>
          </a:xfrm>
        </p:spPr>
        <p:txBody>
          <a:bodyPr anchor="b">
            <a:noAutofit/>
          </a:bodyPr>
          <a:lstStyle>
            <a:lvl1pPr algn="l">
              <a:defRPr sz="8200" b="1"/>
            </a:lvl1pPr>
          </a:lstStyle>
          <a:p>
            <a:r>
              <a:rPr lang="en-US"/>
              <a:t>Click to edit Master title style</a:t>
            </a:r>
            <a:endParaRPr lang="en-US" dirty="0"/>
          </a:p>
        </p:txBody>
      </p:sp>
    </p:spTree>
    <p:extLst>
      <p:ext uri="{BB962C8B-B14F-4D97-AF65-F5344CB8AC3E}">
        <p14:creationId xmlns:p14="http://schemas.microsoft.com/office/powerpoint/2010/main" val="226103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10000" y="1097279"/>
            <a:ext cx="12801600" cy="5212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d-ID">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1192071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07516" y="564776"/>
            <a:ext cx="4114800" cy="785750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648227" y="1097279"/>
            <a:ext cx="9658574" cy="7342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d-ID">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138025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5800380"/>
            <a:ext cx="18288000" cy="448662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8" name="Rectangle 7"/>
          <p:cNvSpPr/>
          <p:nvPr/>
        </p:nvSpPr>
        <p:spPr>
          <a:xfrm>
            <a:off x="0" y="0"/>
            <a:ext cx="18288000" cy="580038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9" name="Rectangle 8"/>
          <p:cNvSpPr/>
          <p:nvPr/>
        </p:nvSpPr>
        <p:spPr>
          <a:xfrm>
            <a:off x="0" y="3978467"/>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0" name="Oval 9"/>
          <p:cNvSpPr/>
          <p:nvPr/>
        </p:nvSpPr>
        <p:spPr>
          <a:xfrm>
            <a:off x="0" y="2400300"/>
            <a:ext cx="18288000" cy="76581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1"/>
          <p:cNvSpPr>
            <a:spLocks noGrp="1"/>
          </p:cNvSpPr>
          <p:nvPr>
            <p:ph type="title"/>
          </p:nvPr>
        </p:nvSpPr>
        <p:spPr>
          <a:xfrm>
            <a:off x="4066390" y="3258972"/>
            <a:ext cx="11933332" cy="3635019"/>
          </a:xfrm>
          <a:effectLst/>
        </p:spPr>
        <p:txBody>
          <a:bodyPr anchor="b"/>
          <a:lstStyle>
            <a:lvl1pPr algn="r">
              <a:defRPr sz="82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4044876" y="6911267"/>
            <a:ext cx="11940988" cy="1253190"/>
          </a:xfrm>
        </p:spPr>
        <p:txBody>
          <a:bodyPr anchor="t"/>
          <a:lstStyle>
            <a:lvl1pPr marL="0" indent="0" algn="r">
              <a:buNone/>
              <a:defRPr sz="3600">
                <a:solidFill>
                  <a:schemeClr val="tx2"/>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F15528-21DE-4FAA-801E-634DDDAF4B2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6F15528-21DE-4FAA-801E-634DDDAF4B2B}" type="slidenum">
              <a:rPr lang="id-ID" smtClean="0"/>
              <a:t>‹#›</a:t>
            </a:fld>
            <a:endParaRPr lang="id-ID"/>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2285998" y="1097279"/>
            <a:ext cx="6693408"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9290304" y="1097280"/>
            <a:ext cx="6693408"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0" y="1097280"/>
            <a:ext cx="6693408" cy="959643"/>
          </a:xfrm>
        </p:spPr>
        <p:txBody>
          <a:bodyPr anchor="b">
            <a:noAutofit/>
          </a:bodyPr>
          <a:lstStyle>
            <a:lvl1pPr marL="0" indent="0" algn="ctr">
              <a:buNone/>
              <a:defRPr lang="en-US" sz="43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Click to edit Master text styles</a:t>
            </a:r>
          </a:p>
        </p:txBody>
      </p:sp>
      <p:sp>
        <p:nvSpPr>
          <p:cNvPr id="4" name="Content Placeholder 3"/>
          <p:cNvSpPr>
            <a:spLocks noGrp="1"/>
          </p:cNvSpPr>
          <p:nvPr>
            <p:ph sz="half" idx="2"/>
          </p:nvPr>
        </p:nvSpPr>
        <p:spPr>
          <a:xfrm>
            <a:off x="2312894" y="2100491"/>
            <a:ext cx="6693408" cy="4114800"/>
          </a:xfrm>
        </p:spPr>
        <p:txBody>
          <a:bodyPr>
            <a:normAutofit/>
          </a:bodyPr>
          <a:lstStyle>
            <a:lvl1pPr>
              <a:defRPr sz="3200"/>
            </a:lvl1pPr>
            <a:lvl2pPr>
              <a:defRPr sz="32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94604" y="1097280"/>
            <a:ext cx="6693408" cy="959643"/>
          </a:xfrm>
        </p:spPr>
        <p:txBody>
          <a:bodyPr anchor="b">
            <a:noAutofit/>
          </a:bodyPr>
          <a:lstStyle>
            <a:lvl1pPr marL="0" indent="0" algn="ctr">
              <a:buNone/>
              <a:defRPr lang="en-US" sz="43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marL="0" lvl="0" indent="0" algn="ctr" defTabSz="1632844" rtl="0" eaLnBrk="1" latinLnBrk="0" hangingPunct="1">
              <a:spcBef>
                <a:spcPct val="20000"/>
              </a:spcBef>
              <a:spcAft>
                <a:spcPts val="536"/>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9290050" y="2098548"/>
            <a:ext cx="6693408" cy="4114800"/>
          </a:xfrm>
        </p:spPr>
        <p:txBody>
          <a:bodyPr>
            <a:normAutofit/>
          </a:bodyPr>
          <a:lstStyle>
            <a:lvl1pPr>
              <a:defRPr sz="3200"/>
            </a:lvl1pPr>
            <a:lvl2pPr>
              <a:defRPr sz="32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6F15528-21DE-4FAA-801E-634DDDAF4B2B}" type="slidenum">
              <a:rPr lang="id-ID" smtClean="0"/>
              <a:t>‹#›</a:t>
            </a:fld>
            <a:endParaRPr lang="id-ID"/>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6F15528-21DE-4FAA-801E-634DDDAF4B2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6F15528-21DE-4FAA-801E-634DDDAF4B2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191" y="3314701"/>
            <a:ext cx="7272170" cy="1887740"/>
          </a:xfrm>
          <a:effectLst/>
        </p:spPr>
        <p:txBody>
          <a:bodyPr anchor="b">
            <a:noAutofit/>
          </a:bodyPr>
          <a:lstStyle>
            <a:lvl1pPr marL="408211" indent="-408211" algn="l">
              <a:defRPr sz="5000" b="1">
                <a:effectLst/>
              </a:defRPr>
            </a:lvl1pPr>
          </a:lstStyle>
          <a:p>
            <a:r>
              <a:rPr lang="en-US"/>
              <a:t>Click to edit Master title style</a:t>
            </a:r>
            <a:endParaRPr lang="en-US" dirty="0"/>
          </a:p>
        </p:txBody>
      </p:sp>
      <p:sp>
        <p:nvSpPr>
          <p:cNvPr id="3" name="Content Placeholder 2"/>
          <p:cNvSpPr>
            <a:spLocks noGrp="1"/>
          </p:cNvSpPr>
          <p:nvPr>
            <p:ph idx="1"/>
          </p:nvPr>
        </p:nvSpPr>
        <p:spPr>
          <a:xfrm>
            <a:off x="9187031" y="1097280"/>
            <a:ext cx="8034170" cy="7342095"/>
          </a:xfrm>
        </p:spPr>
        <p:txBody>
          <a:bodyPr anchor="ctr"/>
          <a:lstStyle>
            <a:lvl1pPr>
              <a:defRPr sz="3900"/>
            </a:lvl1pPr>
            <a:lvl2pPr>
              <a:defRPr sz="3600"/>
            </a:lvl2pPr>
            <a:lvl3pPr>
              <a:defRPr sz="3200"/>
            </a:lvl3pPr>
            <a:lvl4pPr>
              <a:defRPr sz="2900"/>
            </a:lvl4pPr>
            <a:lvl5pPr>
              <a:defRPr sz="25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51530" y="5246703"/>
            <a:ext cx="6777320" cy="3209277"/>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6F15528-21DE-4FAA-801E-634DDDAF4B2B}"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800380"/>
            <a:ext cx="18288000" cy="448662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9" name="Rectangle 8"/>
          <p:cNvSpPr/>
          <p:nvPr/>
        </p:nvSpPr>
        <p:spPr>
          <a:xfrm>
            <a:off x="0" y="0"/>
            <a:ext cx="18288000" cy="580038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0" name="Rectangle 9"/>
          <p:cNvSpPr/>
          <p:nvPr/>
        </p:nvSpPr>
        <p:spPr>
          <a:xfrm>
            <a:off x="0" y="3978467"/>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1" name="Oval 10"/>
          <p:cNvSpPr/>
          <p:nvPr/>
        </p:nvSpPr>
        <p:spPr>
          <a:xfrm>
            <a:off x="0" y="2400300"/>
            <a:ext cx="18288000" cy="76581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3" name="Picture Placeholder 2"/>
          <p:cNvSpPr>
            <a:spLocks noGrp="1"/>
          </p:cNvSpPr>
          <p:nvPr>
            <p:ph type="pic" idx="1"/>
          </p:nvPr>
        </p:nvSpPr>
        <p:spPr>
          <a:xfrm>
            <a:off x="8950350" y="1714500"/>
            <a:ext cx="8229600" cy="469170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36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r>
              <a:rPr lang="en-US"/>
              <a:t>Click icon to add picture</a:t>
            </a:r>
            <a:endParaRPr lang="en-US" dirty="0"/>
          </a:p>
        </p:txBody>
      </p:sp>
      <p:sp>
        <p:nvSpPr>
          <p:cNvPr id="4" name="Text Placeholder 3"/>
          <p:cNvSpPr>
            <a:spLocks noGrp="1"/>
          </p:cNvSpPr>
          <p:nvPr>
            <p:ph type="body" sz="half" idx="2"/>
          </p:nvPr>
        </p:nvSpPr>
        <p:spPr>
          <a:xfrm>
            <a:off x="1755774" y="1515729"/>
            <a:ext cx="7388228" cy="3244530"/>
          </a:xfrm>
        </p:spPr>
        <p:txBody>
          <a:bodyPr anchor="b"/>
          <a:lstStyle>
            <a:lvl1pPr marL="326569" indent="-326569">
              <a:buFont typeface="Georgia" pitchFamily="18" charset="0"/>
              <a:buChar char="*"/>
              <a:defRPr sz="29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6F15528-21DE-4FAA-801E-634DDDAF4B2B}" type="slidenum">
              <a:rPr lang="id-ID" smtClean="0"/>
              <a:t>‹#›</a:t>
            </a:fld>
            <a:endParaRPr lang="id-ID"/>
          </a:p>
        </p:txBody>
      </p:sp>
      <p:sp>
        <p:nvSpPr>
          <p:cNvPr id="2" name="Title 1"/>
          <p:cNvSpPr>
            <a:spLocks noGrp="1"/>
          </p:cNvSpPr>
          <p:nvPr>
            <p:ph type="title"/>
          </p:nvPr>
        </p:nvSpPr>
        <p:spPr>
          <a:xfrm>
            <a:off x="1454536" y="6696632"/>
            <a:ext cx="12767076" cy="1714500"/>
          </a:xfrm>
        </p:spPr>
        <p:txBody>
          <a:bodyPr anchor="b">
            <a:noAutofit/>
          </a:bodyPr>
          <a:lstStyle>
            <a:lvl1pPr algn="l">
              <a:defRPr sz="82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7658100"/>
            <a:ext cx="18288000" cy="26289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8" name="Rectangle 7"/>
          <p:cNvSpPr/>
          <p:nvPr/>
        </p:nvSpPr>
        <p:spPr>
          <a:xfrm>
            <a:off x="0" y="0"/>
            <a:ext cx="18288000" cy="76581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9" name="Rectangle 8"/>
          <p:cNvSpPr/>
          <p:nvPr/>
        </p:nvSpPr>
        <p:spPr>
          <a:xfrm>
            <a:off x="0" y="5652456"/>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0" name="Oval 9"/>
          <p:cNvSpPr/>
          <p:nvPr/>
        </p:nvSpPr>
        <p:spPr>
          <a:xfrm>
            <a:off x="0" y="2400300"/>
            <a:ext cx="18288000" cy="76581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Placeholder 1"/>
          <p:cNvSpPr>
            <a:spLocks noGrp="1"/>
          </p:cNvSpPr>
          <p:nvPr>
            <p:ph type="title"/>
          </p:nvPr>
        </p:nvSpPr>
        <p:spPr>
          <a:xfrm>
            <a:off x="3586579" y="6558252"/>
            <a:ext cx="13025022" cy="1714500"/>
          </a:xfrm>
          <a:prstGeom prst="rect">
            <a:avLst/>
          </a:prstGeom>
          <a:effectLst/>
        </p:spPr>
        <p:txBody>
          <a:bodyPr vert="horz" lIns="163284" tIns="81642" rIns="163284" bIns="81642"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86000" y="1098390"/>
            <a:ext cx="12801600" cy="5212080"/>
          </a:xfrm>
          <a:prstGeom prst="rect">
            <a:avLst/>
          </a:prstGeom>
        </p:spPr>
        <p:txBody>
          <a:bodyPr vert="horz" lIns="163284" tIns="81642" rIns="163284"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344400" y="9258301"/>
            <a:ext cx="5029200" cy="547688"/>
          </a:xfrm>
          <a:prstGeom prst="rect">
            <a:avLst/>
          </a:prstGeom>
        </p:spPr>
        <p:txBody>
          <a:bodyPr vert="horz" lIns="163284" tIns="81642" rIns="163284" bIns="81642" rtlCol="0" anchor="ctr"/>
          <a:lstStyle>
            <a:lvl1pPr algn="r">
              <a:defRPr sz="2000" b="1">
                <a:solidFill>
                  <a:schemeClr val="tx1">
                    <a:lumMod val="50000"/>
                    <a:lumOff val="50000"/>
                  </a:schemeClr>
                </a:solidFill>
              </a:defRPr>
            </a:lvl1pPr>
          </a:lstStyle>
          <a:p>
            <a:fld id="{1D8BD707-D9CF-40AE-B4C6-C98DA3205C09}" type="datetimeFigureOut">
              <a:rPr lang="en-US" smtClean="0"/>
              <a:t>6/3/2024</a:t>
            </a:fld>
            <a:endParaRPr lang="en-US"/>
          </a:p>
        </p:txBody>
      </p:sp>
      <p:sp>
        <p:nvSpPr>
          <p:cNvPr id="5" name="Footer Placeholder 4"/>
          <p:cNvSpPr>
            <a:spLocks noGrp="1"/>
          </p:cNvSpPr>
          <p:nvPr>
            <p:ph type="ftr" sz="quarter" idx="3"/>
          </p:nvPr>
        </p:nvSpPr>
        <p:spPr>
          <a:xfrm>
            <a:off x="914399" y="9258301"/>
            <a:ext cx="6705602" cy="547688"/>
          </a:xfrm>
          <a:prstGeom prst="rect">
            <a:avLst/>
          </a:prstGeom>
        </p:spPr>
        <p:txBody>
          <a:bodyPr vert="horz" lIns="163284" tIns="81642" rIns="163284" bIns="81642" rtlCol="0" anchor="ctr"/>
          <a:lstStyle>
            <a:lvl1pPr algn="l">
              <a:defRPr sz="2000" b="1">
                <a:solidFill>
                  <a:schemeClr val="tx1">
                    <a:lumMod val="50000"/>
                    <a:lumOff val="50000"/>
                  </a:schemeClr>
                </a:solidFill>
              </a:defRPr>
            </a:lvl1pPr>
          </a:lstStyle>
          <a:p>
            <a:endParaRPr lang="id-ID"/>
          </a:p>
        </p:txBody>
      </p:sp>
      <p:sp>
        <p:nvSpPr>
          <p:cNvPr id="6" name="Slide Number Placeholder 5"/>
          <p:cNvSpPr>
            <a:spLocks noGrp="1"/>
          </p:cNvSpPr>
          <p:nvPr>
            <p:ph type="sldNum" sz="quarter" idx="4"/>
          </p:nvPr>
        </p:nvSpPr>
        <p:spPr>
          <a:xfrm>
            <a:off x="7620000" y="9258301"/>
            <a:ext cx="3657600" cy="547688"/>
          </a:xfrm>
          <a:prstGeom prst="rect">
            <a:avLst/>
          </a:prstGeom>
        </p:spPr>
        <p:txBody>
          <a:bodyPr vert="horz" lIns="163284" tIns="81642" rIns="163284" bIns="81642" rtlCol="0" anchor="ctr"/>
          <a:lstStyle>
            <a:lvl1pPr algn="ctr">
              <a:defRPr sz="2100" b="1">
                <a:solidFill>
                  <a:schemeClr val="tx1">
                    <a:lumMod val="50000"/>
                    <a:lumOff val="50000"/>
                  </a:schemeClr>
                </a:solidFill>
              </a:defRPr>
            </a:lvl1pPr>
          </a:lstStyle>
          <a:p>
            <a:fld id="{B6F15528-21DE-4FAA-801E-634DDDAF4B2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marL="571495" indent="-571495" algn="r" defTabSz="1632844" rtl="0" eaLnBrk="1" latinLnBrk="0" hangingPunct="1">
        <a:spcBef>
          <a:spcPct val="0"/>
        </a:spcBef>
        <a:buClr>
          <a:schemeClr val="accent6">
            <a:lumMod val="75000"/>
          </a:schemeClr>
        </a:buClr>
        <a:buSzPct val="128000"/>
        <a:buFont typeface="Georgia" pitchFamily="18" charset="0"/>
        <a:buChar char="*"/>
        <a:defRPr sz="82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8211"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3900" kern="1200">
          <a:solidFill>
            <a:schemeClr val="tx1">
              <a:lumMod val="75000"/>
              <a:lumOff val="25000"/>
            </a:schemeClr>
          </a:solidFill>
          <a:latin typeface="+mn-lt"/>
          <a:ea typeface="+mn-ea"/>
          <a:cs typeface="+mn-cs"/>
        </a:defRPr>
      </a:lvl1pPr>
      <a:lvl2pPr marL="979706"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3600" kern="1200">
          <a:solidFill>
            <a:schemeClr val="tx1">
              <a:lumMod val="75000"/>
              <a:lumOff val="25000"/>
            </a:schemeClr>
          </a:solidFill>
          <a:latin typeface="+mn-lt"/>
          <a:ea typeface="+mn-ea"/>
          <a:cs typeface="+mn-cs"/>
        </a:defRPr>
      </a:lvl2pPr>
      <a:lvl3pPr marL="1469560"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3200" kern="1200">
          <a:solidFill>
            <a:schemeClr val="tx1">
              <a:lumMod val="75000"/>
              <a:lumOff val="25000"/>
            </a:schemeClr>
          </a:solidFill>
          <a:latin typeface="+mn-lt"/>
          <a:ea typeface="+mn-ea"/>
          <a:cs typeface="+mn-cs"/>
        </a:defRPr>
      </a:lvl3pPr>
      <a:lvl4pPr marL="1959413"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900" kern="1200">
          <a:solidFill>
            <a:schemeClr val="tx1">
              <a:lumMod val="75000"/>
              <a:lumOff val="25000"/>
            </a:schemeClr>
          </a:solidFill>
          <a:latin typeface="+mn-lt"/>
          <a:ea typeface="+mn-ea"/>
          <a:cs typeface="+mn-cs"/>
        </a:defRPr>
      </a:lvl4pPr>
      <a:lvl5pPr marL="2481923"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5pPr>
      <a:lvl6pPr marL="2971776"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6pPr>
      <a:lvl7pPr marL="3510615"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7pPr>
      <a:lvl8pPr marL="4082110"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8pPr>
      <a:lvl9pPr marL="4620949"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7658100"/>
            <a:ext cx="18288000" cy="26289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8" name="Rectangle 7"/>
          <p:cNvSpPr/>
          <p:nvPr/>
        </p:nvSpPr>
        <p:spPr>
          <a:xfrm>
            <a:off x="0" y="0"/>
            <a:ext cx="18288000" cy="76581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solidFill>
                <a:prstClr val="white"/>
              </a:solidFill>
            </a:endParaRPr>
          </a:p>
        </p:txBody>
      </p:sp>
      <p:sp>
        <p:nvSpPr>
          <p:cNvPr id="9" name="Rectangle 8"/>
          <p:cNvSpPr/>
          <p:nvPr/>
        </p:nvSpPr>
        <p:spPr>
          <a:xfrm>
            <a:off x="0" y="5652456"/>
            <a:ext cx="18288000" cy="3429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10" name="Oval 9"/>
          <p:cNvSpPr/>
          <p:nvPr/>
        </p:nvSpPr>
        <p:spPr>
          <a:xfrm>
            <a:off x="0" y="2400300"/>
            <a:ext cx="18288000" cy="76581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solidFill>
                <a:prstClr val="white"/>
              </a:solidFill>
            </a:endParaRPr>
          </a:p>
        </p:txBody>
      </p:sp>
      <p:sp>
        <p:nvSpPr>
          <p:cNvPr id="2" name="Title Placeholder 1"/>
          <p:cNvSpPr>
            <a:spLocks noGrp="1"/>
          </p:cNvSpPr>
          <p:nvPr>
            <p:ph type="title"/>
          </p:nvPr>
        </p:nvSpPr>
        <p:spPr>
          <a:xfrm>
            <a:off x="3586579" y="6558252"/>
            <a:ext cx="13025022" cy="1714500"/>
          </a:xfrm>
          <a:prstGeom prst="rect">
            <a:avLst/>
          </a:prstGeom>
          <a:effectLst/>
        </p:spPr>
        <p:txBody>
          <a:bodyPr vert="horz" lIns="163284" tIns="81642" rIns="163284" bIns="81642"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86000" y="1098390"/>
            <a:ext cx="12801600" cy="5212080"/>
          </a:xfrm>
          <a:prstGeom prst="rect">
            <a:avLst/>
          </a:prstGeom>
        </p:spPr>
        <p:txBody>
          <a:bodyPr vert="horz" lIns="163284" tIns="81642" rIns="163284"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344400" y="9258301"/>
            <a:ext cx="5029200" cy="547688"/>
          </a:xfrm>
          <a:prstGeom prst="rect">
            <a:avLst/>
          </a:prstGeom>
        </p:spPr>
        <p:txBody>
          <a:bodyPr vert="horz" lIns="163284" tIns="81642" rIns="163284" bIns="81642" rtlCol="0" anchor="ctr"/>
          <a:lstStyle>
            <a:lvl1pPr algn="r">
              <a:defRPr sz="2000" b="1">
                <a:solidFill>
                  <a:schemeClr val="tx1">
                    <a:lumMod val="50000"/>
                    <a:lumOff val="50000"/>
                  </a:schemeClr>
                </a:solidFill>
              </a:defRPr>
            </a:lvl1pPr>
          </a:lstStyle>
          <a:p>
            <a:fld id="{1D8BD707-D9CF-40AE-B4C6-C98DA3205C09}" type="datetimeFigureOut">
              <a:rPr lang="en-US" smtClean="0">
                <a:solidFill>
                  <a:prstClr val="black">
                    <a:lumMod val="50000"/>
                    <a:lumOff val="50000"/>
                  </a:prstClr>
                </a:solidFill>
              </a:rPr>
              <a:pPr/>
              <a:t>6/3/2024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914399" y="9258301"/>
            <a:ext cx="6705602" cy="547688"/>
          </a:xfrm>
          <a:prstGeom prst="rect">
            <a:avLst/>
          </a:prstGeom>
        </p:spPr>
        <p:txBody>
          <a:bodyPr vert="horz" lIns="163284" tIns="81642" rIns="163284" bIns="81642" rtlCol="0" anchor="ctr"/>
          <a:lstStyle>
            <a:lvl1pPr algn="l">
              <a:defRPr sz="2000" b="1">
                <a:solidFill>
                  <a:schemeClr val="tx1">
                    <a:lumMod val="50000"/>
                    <a:lumOff val="50000"/>
                  </a:schemeClr>
                </a:solidFill>
              </a:defRPr>
            </a:lvl1pPr>
          </a:lstStyle>
          <a:p>
            <a:endParaRPr lang="id-ID">
              <a:solidFill>
                <a:prstClr val="black">
                  <a:lumMod val="50000"/>
                  <a:lumOff val="50000"/>
                </a:prstClr>
              </a:solidFill>
            </a:endParaRPr>
          </a:p>
        </p:txBody>
      </p:sp>
      <p:sp>
        <p:nvSpPr>
          <p:cNvPr id="6" name="Slide Number Placeholder 5"/>
          <p:cNvSpPr>
            <a:spLocks noGrp="1"/>
          </p:cNvSpPr>
          <p:nvPr>
            <p:ph type="sldNum" sz="quarter" idx="4"/>
          </p:nvPr>
        </p:nvSpPr>
        <p:spPr>
          <a:xfrm>
            <a:off x="7620000" y="9258301"/>
            <a:ext cx="3657600" cy="547688"/>
          </a:xfrm>
          <a:prstGeom prst="rect">
            <a:avLst/>
          </a:prstGeom>
        </p:spPr>
        <p:txBody>
          <a:bodyPr vert="horz" lIns="163284" tIns="81642" rIns="163284" bIns="81642" rtlCol="0" anchor="ctr"/>
          <a:lstStyle>
            <a:lvl1pPr algn="ctr">
              <a:defRPr sz="2100" b="1">
                <a:solidFill>
                  <a:schemeClr val="tx1">
                    <a:lumMod val="50000"/>
                    <a:lumOff val="50000"/>
                  </a:schemeClr>
                </a:solidFill>
              </a:defRPr>
            </a:lvl1pPr>
          </a:lstStyle>
          <a:p>
            <a:fld id="{B6F15528-21DE-4FAA-801E-634DDDAF4B2B}" type="slidenum">
              <a:rPr lang="id-ID" smtClean="0">
                <a:solidFill>
                  <a:prstClr val="black">
                    <a:lumMod val="50000"/>
                    <a:lumOff val="50000"/>
                  </a:prstClr>
                </a:solidFill>
              </a:rPr>
              <a:pPr/>
              <a:t>‹#›</a:t>
            </a:fld>
            <a:endParaRPr lang="id-ID">
              <a:solidFill>
                <a:prstClr val="black">
                  <a:lumMod val="50000"/>
                  <a:lumOff val="50000"/>
                </a:prstClr>
              </a:solidFill>
            </a:endParaRPr>
          </a:p>
        </p:txBody>
      </p:sp>
    </p:spTree>
    <p:extLst>
      <p:ext uri="{BB962C8B-B14F-4D97-AF65-F5344CB8AC3E}">
        <p14:creationId xmlns:p14="http://schemas.microsoft.com/office/powerpoint/2010/main" val="1943895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marL="571495" indent="-571495" algn="r" defTabSz="1632844" rtl="0" eaLnBrk="1" latinLnBrk="0" hangingPunct="1">
        <a:spcBef>
          <a:spcPct val="0"/>
        </a:spcBef>
        <a:buClr>
          <a:schemeClr val="accent6">
            <a:lumMod val="75000"/>
          </a:schemeClr>
        </a:buClr>
        <a:buSzPct val="128000"/>
        <a:buFont typeface="Georgia" pitchFamily="18" charset="0"/>
        <a:buChar char="*"/>
        <a:defRPr sz="82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8211"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3900" kern="1200">
          <a:solidFill>
            <a:schemeClr val="tx1">
              <a:lumMod val="75000"/>
              <a:lumOff val="25000"/>
            </a:schemeClr>
          </a:solidFill>
          <a:latin typeface="+mn-lt"/>
          <a:ea typeface="+mn-ea"/>
          <a:cs typeface="+mn-cs"/>
        </a:defRPr>
      </a:lvl1pPr>
      <a:lvl2pPr marL="979706"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3600" kern="1200">
          <a:solidFill>
            <a:schemeClr val="tx1">
              <a:lumMod val="75000"/>
              <a:lumOff val="25000"/>
            </a:schemeClr>
          </a:solidFill>
          <a:latin typeface="+mn-lt"/>
          <a:ea typeface="+mn-ea"/>
          <a:cs typeface="+mn-cs"/>
        </a:defRPr>
      </a:lvl2pPr>
      <a:lvl3pPr marL="1469560"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3200" kern="1200">
          <a:solidFill>
            <a:schemeClr val="tx1">
              <a:lumMod val="75000"/>
              <a:lumOff val="25000"/>
            </a:schemeClr>
          </a:solidFill>
          <a:latin typeface="+mn-lt"/>
          <a:ea typeface="+mn-ea"/>
          <a:cs typeface="+mn-cs"/>
        </a:defRPr>
      </a:lvl3pPr>
      <a:lvl4pPr marL="1959413"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900" kern="1200">
          <a:solidFill>
            <a:schemeClr val="tx1">
              <a:lumMod val="75000"/>
              <a:lumOff val="25000"/>
            </a:schemeClr>
          </a:solidFill>
          <a:latin typeface="+mn-lt"/>
          <a:ea typeface="+mn-ea"/>
          <a:cs typeface="+mn-cs"/>
        </a:defRPr>
      </a:lvl4pPr>
      <a:lvl5pPr marL="2481923"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5pPr>
      <a:lvl6pPr marL="2971776"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6pPr>
      <a:lvl7pPr marL="3510615"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7pPr>
      <a:lvl8pPr marL="4082110"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8pPr>
      <a:lvl9pPr marL="4620949" indent="-326569" algn="l" defTabSz="1632844" rtl="0" eaLnBrk="1" latinLnBrk="0" hangingPunct="1">
        <a:spcBef>
          <a:spcPct val="20000"/>
        </a:spcBef>
        <a:spcAft>
          <a:spcPts val="536"/>
        </a:spcAft>
        <a:buClr>
          <a:schemeClr val="accent6">
            <a:lumMod val="75000"/>
          </a:schemeClr>
        </a:buClr>
        <a:buSzPct val="130000"/>
        <a:buFont typeface="Georgia" pitchFamily="18" charset="0"/>
        <a:buChar char="*"/>
        <a:defRPr sz="2500" kern="1200">
          <a:solidFill>
            <a:schemeClr val="tx1">
              <a:lumMod val="75000"/>
              <a:lumOff val="25000"/>
            </a:schemeClr>
          </a:solidFill>
          <a:latin typeface="+mn-lt"/>
          <a:ea typeface="+mn-ea"/>
          <a:cs typeface="+mn-cs"/>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bookcentral.proquest.com/lib/isiyogy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taylorfrancis.com/search?subject=SCAR&amp;sortBy=relevance&amp;key=&amp;isLicensed=tru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research.ebsco.com/c/lya3la/search/results?q=ebook&amp;autocorrect=y&amp;db=nlebk&amp;limiters=None&amp;resetPageNumber=true&amp;skipResultsFetch=tru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isijogja.perpustakaan.co.id/buku.ks/koleksi-buku"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01000" y="3009900"/>
            <a:ext cx="9372600" cy="3034933"/>
          </a:xfrm>
          <a:prstGeom prst="rect">
            <a:avLst/>
          </a:prstGeom>
        </p:spPr>
        <p:txBody>
          <a:bodyPr vert="horz" wrap="square" lIns="0" tIns="0" rIns="0" bIns="0" rtlCol="0">
            <a:spAutoFit/>
          </a:bodyPr>
          <a:lstStyle/>
          <a:p>
            <a:pPr marL="12700" marR="264160">
              <a:lnSpc>
                <a:spcPts val="8100"/>
              </a:lnSpc>
            </a:pPr>
            <a:r>
              <a:rPr sz="6000" b="1" spc="340" dirty="0">
                <a:solidFill>
                  <a:srgbClr val="FF0000"/>
                </a:solidFill>
                <a:latin typeface="Arial"/>
                <a:cs typeface="Arial"/>
              </a:rPr>
              <a:t>E-Book </a:t>
            </a:r>
            <a:r>
              <a:rPr sz="6000" b="1" spc="340" dirty="0" err="1">
                <a:solidFill>
                  <a:srgbClr val="FF0000"/>
                </a:solidFill>
                <a:latin typeface="Arial"/>
                <a:cs typeface="Arial"/>
              </a:rPr>
              <a:t>dan</a:t>
            </a:r>
            <a:r>
              <a:rPr sz="6000" b="1" spc="340" dirty="0">
                <a:solidFill>
                  <a:srgbClr val="FF0000"/>
                </a:solidFill>
                <a:latin typeface="Arial"/>
                <a:cs typeface="Arial"/>
              </a:rPr>
              <a:t> E-Journal</a:t>
            </a:r>
            <a:endParaRPr sz="6000" dirty="0">
              <a:solidFill>
                <a:srgbClr val="FF0000"/>
              </a:solidFill>
              <a:latin typeface="Arial"/>
              <a:cs typeface="Arial"/>
            </a:endParaRPr>
          </a:p>
          <a:p>
            <a:pPr marL="12700" marR="5080" algn="ctr">
              <a:lnSpc>
                <a:spcPct val="115799"/>
              </a:lnSpc>
              <a:spcBef>
                <a:spcPts val="6140"/>
              </a:spcBef>
            </a:pPr>
            <a:r>
              <a:rPr sz="3400" spc="-295" dirty="0" err="1">
                <a:solidFill>
                  <a:srgbClr val="FF0000"/>
                </a:solidFill>
                <a:latin typeface="Arial"/>
                <a:cs typeface="Arial"/>
              </a:rPr>
              <a:t>S</a:t>
            </a:r>
            <a:r>
              <a:rPr sz="3400" spc="-135" dirty="0" err="1">
                <a:solidFill>
                  <a:srgbClr val="FF0000"/>
                </a:solidFill>
                <a:latin typeface="Arial"/>
                <a:cs typeface="Arial"/>
              </a:rPr>
              <a:t>e</a:t>
            </a:r>
            <a:r>
              <a:rPr sz="3400" spc="-20" dirty="0" err="1">
                <a:solidFill>
                  <a:srgbClr val="FF0000"/>
                </a:solidFill>
                <a:latin typeface="Arial"/>
                <a:cs typeface="Arial"/>
              </a:rPr>
              <a:t>k</a:t>
            </a:r>
            <a:r>
              <a:rPr sz="3400" spc="105" dirty="0" err="1">
                <a:solidFill>
                  <a:srgbClr val="FF0000"/>
                </a:solidFill>
                <a:latin typeface="Arial"/>
                <a:cs typeface="Arial"/>
              </a:rPr>
              <a:t>il</a:t>
            </a:r>
            <a:r>
              <a:rPr sz="3400" spc="90" dirty="0" err="1">
                <a:solidFill>
                  <a:srgbClr val="FF0000"/>
                </a:solidFill>
                <a:latin typeface="Arial"/>
                <a:cs typeface="Arial"/>
              </a:rPr>
              <a:t>a</a:t>
            </a:r>
            <a:r>
              <a:rPr sz="3400" spc="-325" dirty="0" err="1">
                <a:solidFill>
                  <a:srgbClr val="FF0000"/>
                </a:solidFill>
                <a:latin typeface="Arial"/>
                <a:cs typeface="Arial"/>
              </a:rPr>
              <a:t>s</a:t>
            </a:r>
            <a:r>
              <a:rPr sz="3400" spc="125" dirty="0">
                <a:solidFill>
                  <a:srgbClr val="FF0000"/>
                </a:solidFill>
                <a:latin typeface="Arial"/>
                <a:cs typeface="Arial"/>
              </a:rPr>
              <a:t> </a:t>
            </a:r>
            <a:r>
              <a:rPr sz="3400" spc="270" dirty="0" err="1">
                <a:solidFill>
                  <a:srgbClr val="FF0000"/>
                </a:solidFill>
                <a:latin typeface="Arial"/>
                <a:cs typeface="Arial"/>
              </a:rPr>
              <a:t>t</a:t>
            </a:r>
            <a:r>
              <a:rPr sz="3400" spc="-135" dirty="0" err="1">
                <a:solidFill>
                  <a:srgbClr val="FF0000"/>
                </a:solidFill>
                <a:latin typeface="Arial"/>
                <a:cs typeface="Arial"/>
              </a:rPr>
              <a:t>e</a:t>
            </a:r>
            <a:r>
              <a:rPr sz="3400" spc="-20" dirty="0" err="1">
                <a:solidFill>
                  <a:srgbClr val="FF0000"/>
                </a:solidFill>
                <a:latin typeface="Arial"/>
                <a:cs typeface="Arial"/>
              </a:rPr>
              <a:t>n</a:t>
            </a:r>
            <a:r>
              <a:rPr sz="3400" spc="270" dirty="0" err="1">
                <a:solidFill>
                  <a:srgbClr val="FF0000"/>
                </a:solidFill>
                <a:latin typeface="Arial"/>
                <a:cs typeface="Arial"/>
              </a:rPr>
              <a:t>t</a:t>
            </a:r>
            <a:r>
              <a:rPr sz="3400" spc="90" dirty="0" err="1">
                <a:solidFill>
                  <a:srgbClr val="FF0000"/>
                </a:solidFill>
                <a:latin typeface="Arial"/>
                <a:cs typeface="Arial"/>
              </a:rPr>
              <a:t>a</a:t>
            </a:r>
            <a:r>
              <a:rPr sz="3400" spc="-20" dirty="0" err="1">
                <a:solidFill>
                  <a:srgbClr val="FF0000"/>
                </a:solidFill>
                <a:latin typeface="Arial"/>
                <a:cs typeface="Arial"/>
              </a:rPr>
              <a:t>n</a:t>
            </a:r>
            <a:r>
              <a:rPr sz="3400" spc="130" dirty="0" err="1">
                <a:solidFill>
                  <a:srgbClr val="FF0000"/>
                </a:solidFill>
                <a:latin typeface="Arial"/>
                <a:cs typeface="Arial"/>
              </a:rPr>
              <a:t>g</a:t>
            </a:r>
            <a:r>
              <a:rPr sz="3400" spc="125" dirty="0">
                <a:solidFill>
                  <a:srgbClr val="FF0000"/>
                </a:solidFill>
                <a:latin typeface="Arial"/>
                <a:cs typeface="Arial"/>
              </a:rPr>
              <a:t> </a:t>
            </a:r>
            <a:r>
              <a:rPr sz="3400" spc="125" dirty="0" err="1">
                <a:solidFill>
                  <a:srgbClr val="FF0000"/>
                </a:solidFill>
                <a:latin typeface="Arial"/>
                <a:cs typeface="Arial"/>
              </a:rPr>
              <a:t>sumber</a:t>
            </a:r>
            <a:r>
              <a:rPr sz="3400" spc="125" dirty="0">
                <a:solidFill>
                  <a:srgbClr val="FF0000"/>
                </a:solidFill>
                <a:latin typeface="Arial"/>
                <a:cs typeface="Arial"/>
              </a:rPr>
              <a:t> </a:t>
            </a:r>
            <a:r>
              <a:rPr sz="3400" spc="125" dirty="0" err="1">
                <a:solidFill>
                  <a:srgbClr val="FF0000"/>
                </a:solidFill>
                <a:latin typeface="Arial"/>
                <a:cs typeface="Arial"/>
              </a:rPr>
              <a:t>sumber</a:t>
            </a:r>
            <a:r>
              <a:rPr sz="3400" spc="125" dirty="0">
                <a:solidFill>
                  <a:srgbClr val="FF0000"/>
                </a:solidFill>
                <a:latin typeface="Arial"/>
                <a:cs typeface="Arial"/>
              </a:rPr>
              <a:t> </a:t>
            </a:r>
            <a:r>
              <a:rPr sz="3400" spc="125" dirty="0" err="1">
                <a:solidFill>
                  <a:srgbClr val="FF0000"/>
                </a:solidFill>
                <a:latin typeface="Arial"/>
                <a:cs typeface="Arial"/>
              </a:rPr>
              <a:t>informasi</a:t>
            </a:r>
            <a:r>
              <a:rPr sz="3400" spc="130" dirty="0">
                <a:solidFill>
                  <a:srgbClr val="FF0000"/>
                </a:solidFill>
                <a:latin typeface="Arial"/>
                <a:cs typeface="Arial"/>
              </a:rPr>
              <a:t> </a:t>
            </a:r>
            <a:r>
              <a:rPr sz="3400" spc="110" dirty="0" err="1">
                <a:solidFill>
                  <a:srgbClr val="FF0000"/>
                </a:solidFill>
                <a:latin typeface="Arial"/>
                <a:cs typeface="Arial"/>
              </a:rPr>
              <a:t>d</a:t>
            </a:r>
            <a:r>
              <a:rPr sz="3400" spc="90" dirty="0" err="1">
                <a:solidFill>
                  <a:srgbClr val="FF0000"/>
                </a:solidFill>
                <a:latin typeface="Arial"/>
                <a:cs typeface="Arial"/>
              </a:rPr>
              <a:t>a</a:t>
            </a:r>
            <a:r>
              <a:rPr sz="3400" spc="105" dirty="0" err="1">
                <a:solidFill>
                  <a:srgbClr val="FF0000"/>
                </a:solidFill>
                <a:latin typeface="Arial"/>
                <a:cs typeface="Arial"/>
              </a:rPr>
              <a:t>l</a:t>
            </a:r>
            <a:r>
              <a:rPr sz="3400" spc="90" dirty="0" err="1">
                <a:solidFill>
                  <a:srgbClr val="FF0000"/>
                </a:solidFill>
                <a:latin typeface="Arial"/>
                <a:cs typeface="Arial"/>
              </a:rPr>
              <a:t>a</a:t>
            </a:r>
            <a:r>
              <a:rPr sz="3400" spc="-30" dirty="0" err="1">
                <a:solidFill>
                  <a:srgbClr val="FF0000"/>
                </a:solidFill>
                <a:latin typeface="Arial"/>
                <a:cs typeface="Arial"/>
              </a:rPr>
              <a:t>m</a:t>
            </a:r>
            <a:r>
              <a:rPr sz="3400" spc="125" dirty="0">
                <a:solidFill>
                  <a:srgbClr val="FF0000"/>
                </a:solidFill>
                <a:latin typeface="Arial"/>
                <a:cs typeface="Arial"/>
              </a:rPr>
              <a:t> </a:t>
            </a:r>
            <a:r>
              <a:rPr sz="3400" spc="125" dirty="0" err="1">
                <a:solidFill>
                  <a:srgbClr val="FF0000"/>
                </a:solidFill>
                <a:latin typeface="Arial"/>
                <a:cs typeface="Arial"/>
              </a:rPr>
              <a:t>mendukung</a:t>
            </a:r>
            <a:r>
              <a:rPr sz="3400" spc="125" dirty="0">
                <a:solidFill>
                  <a:srgbClr val="FF0000"/>
                </a:solidFill>
                <a:latin typeface="Arial"/>
                <a:cs typeface="Arial"/>
              </a:rPr>
              <a:t> </a:t>
            </a:r>
            <a:r>
              <a:rPr sz="3400" spc="110" dirty="0">
                <a:solidFill>
                  <a:srgbClr val="FF0000"/>
                </a:solidFill>
                <a:latin typeface="Arial"/>
                <a:cs typeface="Arial"/>
              </a:rPr>
              <a:t>p</a:t>
            </a:r>
            <a:r>
              <a:rPr sz="3400" spc="135" dirty="0">
                <a:solidFill>
                  <a:srgbClr val="FF0000"/>
                </a:solidFill>
                <a:latin typeface="Arial"/>
                <a:cs typeface="Arial"/>
              </a:rPr>
              <a:t>r</a:t>
            </a:r>
            <a:r>
              <a:rPr sz="3400" spc="-40" dirty="0">
                <a:solidFill>
                  <a:srgbClr val="FF0000"/>
                </a:solidFill>
                <a:latin typeface="Arial"/>
                <a:cs typeface="Arial"/>
              </a:rPr>
              <a:t>o</a:t>
            </a:r>
            <a:r>
              <a:rPr sz="3400" spc="-325" dirty="0">
                <a:solidFill>
                  <a:srgbClr val="FF0000"/>
                </a:solidFill>
                <a:latin typeface="Arial"/>
                <a:cs typeface="Arial"/>
              </a:rPr>
              <a:t>s</a:t>
            </a:r>
            <a:r>
              <a:rPr sz="3400" spc="-135" dirty="0">
                <a:solidFill>
                  <a:srgbClr val="FF0000"/>
                </a:solidFill>
                <a:latin typeface="Arial"/>
                <a:cs typeface="Arial"/>
              </a:rPr>
              <a:t>e</a:t>
            </a:r>
            <a:r>
              <a:rPr sz="3400" spc="-325" dirty="0">
                <a:solidFill>
                  <a:srgbClr val="FF0000"/>
                </a:solidFill>
                <a:latin typeface="Arial"/>
                <a:cs typeface="Arial"/>
              </a:rPr>
              <a:t>s</a:t>
            </a:r>
            <a:r>
              <a:rPr sz="3400" spc="125" dirty="0">
                <a:solidFill>
                  <a:srgbClr val="FF0000"/>
                </a:solidFill>
                <a:latin typeface="Arial"/>
                <a:cs typeface="Arial"/>
              </a:rPr>
              <a:t> </a:t>
            </a:r>
            <a:r>
              <a:rPr sz="3400" spc="110" dirty="0" err="1">
                <a:solidFill>
                  <a:srgbClr val="FF0000"/>
                </a:solidFill>
                <a:latin typeface="Arial"/>
                <a:cs typeface="Arial"/>
              </a:rPr>
              <a:t>b</a:t>
            </a:r>
            <a:r>
              <a:rPr sz="3400" spc="-135" dirty="0" err="1">
                <a:solidFill>
                  <a:srgbClr val="FF0000"/>
                </a:solidFill>
                <a:latin typeface="Arial"/>
                <a:cs typeface="Arial"/>
              </a:rPr>
              <a:t>e</a:t>
            </a:r>
            <a:r>
              <a:rPr sz="3400" spc="105" dirty="0" err="1">
                <a:solidFill>
                  <a:srgbClr val="FF0000"/>
                </a:solidFill>
                <a:latin typeface="Arial"/>
                <a:cs typeface="Arial"/>
              </a:rPr>
              <a:t>l</a:t>
            </a:r>
            <a:r>
              <a:rPr sz="3400" spc="90" dirty="0" err="1">
                <a:solidFill>
                  <a:srgbClr val="FF0000"/>
                </a:solidFill>
                <a:latin typeface="Arial"/>
                <a:cs typeface="Arial"/>
              </a:rPr>
              <a:t>a</a:t>
            </a:r>
            <a:r>
              <a:rPr sz="3400" spc="125" dirty="0" err="1">
                <a:solidFill>
                  <a:srgbClr val="FF0000"/>
                </a:solidFill>
                <a:latin typeface="Arial"/>
                <a:cs typeface="Arial"/>
              </a:rPr>
              <a:t>j</a:t>
            </a:r>
            <a:r>
              <a:rPr sz="3400" spc="90" dirty="0" err="1">
                <a:solidFill>
                  <a:srgbClr val="FF0000"/>
                </a:solidFill>
                <a:latin typeface="Arial"/>
                <a:cs typeface="Arial"/>
              </a:rPr>
              <a:t>a</a:t>
            </a:r>
            <a:r>
              <a:rPr sz="3400" spc="135" dirty="0" err="1">
                <a:solidFill>
                  <a:srgbClr val="FF0000"/>
                </a:solidFill>
                <a:latin typeface="Arial"/>
                <a:cs typeface="Arial"/>
              </a:rPr>
              <a:t>r</a:t>
            </a:r>
            <a:r>
              <a:rPr sz="3400" spc="135" dirty="0">
                <a:solidFill>
                  <a:srgbClr val="FF0000"/>
                </a:solidFill>
                <a:latin typeface="Arial"/>
                <a:cs typeface="Arial"/>
              </a:rPr>
              <a:t>.</a:t>
            </a:r>
          </a:p>
        </p:txBody>
      </p:sp>
      <p:sp>
        <p:nvSpPr>
          <p:cNvPr id="4" name="object 4"/>
          <p:cNvSpPr txBox="1"/>
          <p:nvPr/>
        </p:nvSpPr>
        <p:spPr>
          <a:xfrm>
            <a:off x="8889744" y="2027955"/>
            <a:ext cx="2235835" cy="369332"/>
          </a:xfrm>
          <a:prstGeom prst="rect">
            <a:avLst/>
          </a:prstGeom>
        </p:spPr>
        <p:txBody>
          <a:bodyPr vert="horz" wrap="square" lIns="0" tIns="0" rIns="0" bIns="0" rtlCol="0">
            <a:spAutoFit/>
          </a:bodyPr>
          <a:lstStyle/>
          <a:p>
            <a:pPr marL="12700">
              <a:lnSpc>
                <a:spcPct val="100000"/>
              </a:lnSpc>
            </a:pPr>
            <a:r>
              <a:rPr sz="2400" spc="60" dirty="0">
                <a:solidFill>
                  <a:srgbClr val="FF0000"/>
                </a:solidFill>
                <a:latin typeface="Arial"/>
                <a:cs typeface="Arial"/>
              </a:rPr>
              <a:t>I</a:t>
            </a:r>
            <a:r>
              <a:rPr sz="2400" spc="-225" dirty="0">
                <a:solidFill>
                  <a:srgbClr val="FF0000"/>
                </a:solidFill>
                <a:latin typeface="Arial"/>
                <a:cs typeface="Arial"/>
              </a:rPr>
              <a:t> </a:t>
            </a:r>
            <a:r>
              <a:rPr sz="2400" spc="275" dirty="0">
                <a:solidFill>
                  <a:srgbClr val="FF0000"/>
                </a:solidFill>
                <a:latin typeface="Arial"/>
                <a:cs typeface="Arial"/>
              </a:rPr>
              <a:t>N</a:t>
            </a:r>
            <a:r>
              <a:rPr sz="2400" spc="-225" dirty="0">
                <a:solidFill>
                  <a:srgbClr val="FF0000"/>
                </a:solidFill>
                <a:latin typeface="Arial"/>
                <a:cs typeface="Arial"/>
              </a:rPr>
              <a:t> </a:t>
            </a:r>
            <a:r>
              <a:rPr sz="2400" spc="-60" dirty="0">
                <a:solidFill>
                  <a:srgbClr val="FF0000"/>
                </a:solidFill>
                <a:latin typeface="Arial"/>
                <a:cs typeface="Arial"/>
              </a:rPr>
              <a:t>F</a:t>
            </a:r>
            <a:r>
              <a:rPr sz="2400" spc="-225" dirty="0">
                <a:solidFill>
                  <a:srgbClr val="FF0000"/>
                </a:solidFill>
                <a:latin typeface="Arial"/>
                <a:cs typeface="Arial"/>
              </a:rPr>
              <a:t> </a:t>
            </a:r>
            <a:r>
              <a:rPr sz="2400" spc="185" dirty="0">
                <a:solidFill>
                  <a:srgbClr val="FF0000"/>
                </a:solidFill>
                <a:latin typeface="Arial"/>
                <a:cs typeface="Arial"/>
              </a:rPr>
              <a:t>O</a:t>
            </a:r>
            <a:r>
              <a:rPr sz="2400" spc="-225" dirty="0">
                <a:solidFill>
                  <a:srgbClr val="FF0000"/>
                </a:solidFill>
                <a:latin typeface="Arial"/>
                <a:cs typeface="Arial"/>
              </a:rPr>
              <a:t> </a:t>
            </a:r>
            <a:r>
              <a:rPr sz="2400" spc="-160" dirty="0">
                <a:solidFill>
                  <a:srgbClr val="FF0000"/>
                </a:solidFill>
                <a:latin typeface="Arial"/>
                <a:cs typeface="Arial"/>
              </a:rPr>
              <a:t>R</a:t>
            </a:r>
            <a:r>
              <a:rPr sz="2400" spc="-225" dirty="0">
                <a:solidFill>
                  <a:srgbClr val="FF0000"/>
                </a:solidFill>
                <a:latin typeface="Arial"/>
                <a:cs typeface="Arial"/>
              </a:rPr>
              <a:t> </a:t>
            </a:r>
            <a:r>
              <a:rPr sz="2400" spc="220" dirty="0">
                <a:solidFill>
                  <a:srgbClr val="FF0000"/>
                </a:solidFill>
                <a:latin typeface="Arial"/>
                <a:cs typeface="Arial"/>
              </a:rPr>
              <a:t>M</a:t>
            </a:r>
            <a:r>
              <a:rPr sz="2400" spc="-225" dirty="0">
                <a:solidFill>
                  <a:srgbClr val="FF0000"/>
                </a:solidFill>
                <a:latin typeface="Arial"/>
                <a:cs typeface="Arial"/>
              </a:rPr>
              <a:t> </a:t>
            </a:r>
            <a:r>
              <a:rPr sz="2400" spc="80" dirty="0">
                <a:solidFill>
                  <a:srgbClr val="FF0000"/>
                </a:solidFill>
                <a:latin typeface="Arial"/>
                <a:cs typeface="Arial"/>
              </a:rPr>
              <a:t>A</a:t>
            </a:r>
            <a:r>
              <a:rPr sz="2400" spc="-225" dirty="0">
                <a:solidFill>
                  <a:srgbClr val="FF0000"/>
                </a:solidFill>
                <a:latin typeface="Arial"/>
                <a:cs typeface="Arial"/>
              </a:rPr>
              <a:t> </a:t>
            </a:r>
            <a:r>
              <a:rPr sz="2400" spc="-210" dirty="0">
                <a:solidFill>
                  <a:srgbClr val="FF0000"/>
                </a:solidFill>
                <a:latin typeface="Arial"/>
                <a:cs typeface="Arial"/>
              </a:rPr>
              <a:t>S</a:t>
            </a:r>
            <a:r>
              <a:rPr sz="2400" spc="-225" dirty="0">
                <a:solidFill>
                  <a:srgbClr val="FF0000"/>
                </a:solidFill>
                <a:latin typeface="Arial"/>
                <a:cs typeface="Arial"/>
              </a:rPr>
              <a:t> </a:t>
            </a:r>
            <a:r>
              <a:rPr sz="2400" spc="60" dirty="0">
                <a:solidFill>
                  <a:srgbClr val="FF0000"/>
                </a:solidFill>
                <a:latin typeface="Arial"/>
                <a:cs typeface="Arial"/>
              </a:rPr>
              <a:t>I</a:t>
            </a:r>
            <a:endParaRPr sz="2400" dirty="0">
              <a:solidFill>
                <a:srgbClr val="FF0000"/>
              </a:solidFill>
              <a:latin typeface="Arial"/>
              <a:cs typeface="Arial"/>
            </a:endParaRPr>
          </a:p>
        </p:txBody>
      </p:sp>
      <p:sp>
        <p:nvSpPr>
          <p:cNvPr id="5" name="object 5"/>
          <p:cNvSpPr txBox="1"/>
          <p:nvPr/>
        </p:nvSpPr>
        <p:spPr>
          <a:xfrm>
            <a:off x="11430000" y="2054231"/>
            <a:ext cx="1718945" cy="369332"/>
          </a:xfrm>
          <a:prstGeom prst="rect">
            <a:avLst/>
          </a:prstGeom>
        </p:spPr>
        <p:txBody>
          <a:bodyPr vert="horz" wrap="square" lIns="0" tIns="0" rIns="0" bIns="0" rtlCol="0">
            <a:spAutoFit/>
          </a:bodyPr>
          <a:lstStyle/>
          <a:p>
            <a:pPr marL="12700">
              <a:lnSpc>
                <a:spcPct val="100000"/>
              </a:lnSpc>
            </a:pPr>
            <a:r>
              <a:rPr sz="2400" spc="-210" dirty="0">
                <a:solidFill>
                  <a:srgbClr val="FF0000"/>
                </a:solidFill>
                <a:latin typeface="Arial"/>
                <a:cs typeface="Arial"/>
              </a:rPr>
              <a:t>S</a:t>
            </a:r>
            <a:r>
              <a:rPr sz="2400" spc="-225" dirty="0">
                <a:solidFill>
                  <a:srgbClr val="FF0000"/>
                </a:solidFill>
                <a:latin typeface="Arial"/>
                <a:cs typeface="Arial"/>
              </a:rPr>
              <a:t> </a:t>
            </a:r>
            <a:r>
              <a:rPr sz="2400" spc="60" dirty="0">
                <a:solidFill>
                  <a:srgbClr val="FF0000"/>
                </a:solidFill>
                <a:latin typeface="Arial"/>
                <a:cs typeface="Arial"/>
              </a:rPr>
              <a:t>I</a:t>
            </a:r>
            <a:r>
              <a:rPr sz="2400" spc="-225" dirty="0">
                <a:solidFill>
                  <a:srgbClr val="FF0000"/>
                </a:solidFill>
                <a:latin typeface="Arial"/>
                <a:cs typeface="Arial"/>
              </a:rPr>
              <a:t> </a:t>
            </a:r>
            <a:r>
              <a:rPr sz="2400" spc="275" dirty="0">
                <a:solidFill>
                  <a:srgbClr val="FF0000"/>
                </a:solidFill>
                <a:latin typeface="Arial"/>
                <a:cs typeface="Arial"/>
              </a:rPr>
              <a:t>N</a:t>
            </a:r>
            <a:r>
              <a:rPr sz="2400" spc="-225" dirty="0">
                <a:solidFill>
                  <a:srgbClr val="FF0000"/>
                </a:solidFill>
                <a:latin typeface="Arial"/>
                <a:cs typeface="Arial"/>
              </a:rPr>
              <a:t> </a:t>
            </a:r>
            <a:r>
              <a:rPr sz="2400" spc="-75" dirty="0">
                <a:solidFill>
                  <a:srgbClr val="FF0000"/>
                </a:solidFill>
                <a:latin typeface="Arial"/>
                <a:cs typeface="Arial"/>
              </a:rPr>
              <a:t>G</a:t>
            </a:r>
            <a:r>
              <a:rPr sz="2400" spc="-225" dirty="0">
                <a:solidFill>
                  <a:srgbClr val="FF0000"/>
                </a:solidFill>
                <a:latin typeface="Arial"/>
                <a:cs typeface="Arial"/>
              </a:rPr>
              <a:t> </a:t>
            </a:r>
            <a:r>
              <a:rPr sz="2400" spc="15" dirty="0">
                <a:solidFill>
                  <a:srgbClr val="FF0000"/>
                </a:solidFill>
                <a:latin typeface="Arial"/>
                <a:cs typeface="Arial"/>
              </a:rPr>
              <a:t>K</a:t>
            </a:r>
            <a:r>
              <a:rPr sz="2400" spc="-225" dirty="0">
                <a:solidFill>
                  <a:srgbClr val="FF0000"/>
                </a:solidFill>
                <a:latin typeface="Arial"/>
                <a:cs typeface="Arial"/>
              </a:rPr>
              <a:t> </a:t>
            </a:r>
            <a:r>
              <a:rPr sz="2400" spc="80" dirty="0">
                <a:solidFill>
                  <a:srgbClr val="FF0000"/>
                </a:solidFill>
                <a:latin typeface="Arial"/>
                <a:cs typeface="Arial"/>
              </a:rPr>
              <a:t>A</a:t>
            </a:r>
            <a:r>
              <a:rPr sz="2400" spc="-225" dirty="0">
                <a:solidFill>
                  <a:srgbClr val="FF0000"/>
                </a:solidFill>
                <a:latin typeface="Arial"/>
                <a:cs typeface="Arial"/>
              </a:rPr>
              <a:t> </a:t>
            </a:r>
            <a:r>
              <a:rPr sz="2400" spc="-75" dirty="0">
                <a:solidFill>
                  <a:srgbClr val="FF0000"/>
                </a:solidFill>
                <a:latin typeface="Arial"/>
                <a:cs typeface="Arial"/>
              </a:rPr>
              <a:t>T</a:t>
            </a:r>
            <a:endParaRPr sz="2400" dirty="0">
              <a:solidFill>
                <a:srgbClr val="FF0000"/>
              </a:solidFill>
              <a:latin typeface="Arial"/>
              <a:cs typeface="Arial"/>
            </a:endParaRPr>
          </a:p>
        </p:txBody>
      </p:sp>
      <p:sp>
        <p:nvSpPr>
          <p:cNvPr id="6" name="object 6"/>
          <p:cNvSpPr/>
          <p:nvPr/>
        </p:nvSpPr>
        <p:spPr>
          <a:xfrm>
            <a:off x="1182834" y="0"/>
            <a:ext cx="6753224" cy="219305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303833" y="1790711"/>
            <a:ext cx="1190624" cy="259079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099804" y="2021153"/>
            <a:ext cx="5348435" cy="559117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0" y="1264426"/>
            <a:ext cx="2196102" cy="243839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24872" y="5005799"/>
            <a:ext cx="1895474" cy="424814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962090" y="7524744"/>
            <a:ext cx="3486149" cy="2674263"/>
          </a:xfrm>
          <a:prstGeom prst="rect">
            <a:avLst/>
          </a:prstGeom>
          <a:blipFill>
            <a:blip r:embed="rId8" cstate="print"/>
            <a:stretch>
              <a:fillRect/>
            </a:stretch>
          </a:blipFill>
        </p:spPr>
        <p:txBody>
          <a:bodyPr wrap="square" lIns="0" tIns="0" rIns="0" bIns="0" rtlCol="0"/>
          <a:lstStyle/>
          <a:p>
            <a:endParaRPr/>
          </a:p>
        </p:txBody>
      </p:sp>
      <p:sp>
        <p:nvSpPr>
          <p:cNvPr id="12" name="object 4"/>
          <p:cNvSpPr txBox="1"/>
          <p:nvPr/>
        </p:nvSpPr>
        <p:spPr>
          <a:xfrm>
            <a:off x="10007662" y="6945207"/>
            <a:ext cx="4470338" cy="861774"/>
          </a:xfrm>
          <a:prstGeom prst="rect">
            <a:avLst/>
          </a:prstGeom>
        </p:spPr>
        <p:txBody>
          <a:bodyPr vert="horz" wrap="square" lIns="0" tIns="0" rIns="0" bIns="0" rtlCol="0">
            <a:spAutoFit/>
          </a:bodyPr>
          <a:lstStyle/>
          <a:p>
            <a:pPr marL="12700" algn="ctr">
              <a:lnSpc>
                <a:spcPct val="100000"/>
              </a:lnSpc>
            </a:pPr>
            <a:r>
              <a:rPr sz="2800" dirty="0" err="1">
                <a:solidFill>
                  <a:srgbClr val="FF0000"/>
                </a:solidFill>
                <a:latin typeface="Arial"/>
                <a:cs typeface="Arial"/>
              </a:rPr>
              <a:t>Oleh</a:t>
            </a:r>
            <a:r>
              <a:rPr sz="2800" dirty="0">
                <a:solidFill>
                  <a:srgbClr val="FF0000"/>
                </a:solidFill>
                <a:latin typeface="Arial"/>
                <a:cs typeface="Arial"/>
              </a:rPr>
              <a:t>:</a:t>
            </a:r>
          </a:p>
          <a:p>
            <a:pPr marL="12700" algn="ctr">
              <a:lnSpc>
                <a:spcPct val="100000"/>
              </a:lnSpc>
            </a:pPr>
            <a:r>
              <a:rPr lang="x-none" sz="2800">
                <a:solidFill>
                  <a:srgbClr val="FF0000"/>
                </a:solidFill>
                <a:latin typeface="Arial"/>
                <a:cs typeface="Arial"/>
              </a:rPr>
              <a:t>Iyut Nur Cahyadi</a:t>
            </a:r>
            <a:endParaRPr sz="2800" dirty="0">
              <a:solidFill>
                <a:srgbClr val="FF0000"/>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36"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solidFill>
                <a:prstClr val="black"/>
              </a:solidFill>
            </a:endParaRPr>
          </a:p>
        </p:txBody>
      </p:sp>
      <p:sp>
        <p:nvSpPr>
          <p:cNvPr id="4" name="object 4"/>
          <p:cNvSpPr txBox="1"/>
          <p:nvPr/>
        </p:nvSpPr>
        <p:spPr>
          <a:xfrm>
            <a:off x="533400" y="416045"/>
            <a:ext cx="9029065" cy="858120"/>
          </a:xfrm>
          <a:prstGeom prst="rect">
            <a:avLst/>
          </a:prstGeom>
        </p:spPr>
        <p:txBody>
          <a:bodyPr vert="horz" wrap="square" lIns="0" tIns="0" rIns="0" bIns="0" rtlCol="0">
            <a:spAutoFit/>
          </a:bodyPr>
          <a:lstStyle/>
          <a:p>
            <a:pPr marL="12700" marR="5080">
              <a:lnSpc>
                <a:spcPts val="7650"/>
              </a:lnSpc>
            </a:pPr>
            <a:r>
              <a:rPr lang="id-ID" sz="4000" b="1" dirty="0">
                <a:solidFill>
                  <a:srgbClr val="002060"/>
                </a:solidFill>
              </a:rPr>
              <a:t>Database KUBUKU </a:t>
            </a:r>
            <a:endParaRPr sz="4000" b="1" dirty="0">
              <a:solidFill>
                <a:srgbClr val="002060"/>
              </a:solidFill>
              <a:latin typeface="Arial"/>
              <a:cs typeface="Arial"/>
            </a:endParaRPr>
          </a:p>
        </p:txBody>
      </p:sp>
      <p:sp>
        <p:nvSpPr>
          <p:cNvPr id="11" name="object 11"/>
          <p:cNvSpPr txBox="1"/>
          <p:nvPr/>
        </p:nvSpPr>
        <p:spPr>
          <a:xfrm>
            <a:off x="381000" y="1669256"/>
            <a:ext cx="8001000" cy="6032421"/>
          </a:xfrm>
          <a:prstGeom prst="rect">
            <a:avLst/>
          </a:prstGeom>
        </p:spPr>
        <p:txBody>
          <a:bodyPr vert="horz" wrap="square" lIns="0" tIns="0" rIns="0" bIns="0" rtlCol="0">
            <a:spAutoFit/>
          </a:bodyPr>
          <a:lstStyle/>
          <a:p>
            <a:pPr algn="just"/>
            <a:r>
              <a:rPr lang="id-ID" sz="2800" dirty="0"/>
              <a:t>Koleksi buku elektronik/digital dapat diakses oleh seluruh civitas akademika ISI Yogyakarta dengan cara mendownload terlebih dahulu aplikasinya melalui </a:t>
            </a:r>
          </a:p>
          <a:p>
            <a:pPr algn="just"/>
            <a:r>
              <a:rPr lang="id-ID" sz="2800" i="1" dirty="0">
                <a:solidFill>
                  <a:srgbClr val="FF0000"/>
                </a:solidFill>
              </a:rPr>
              <a:t>https://kubuku.id/download/epustaka-isi-yogyakarta/</a:t>
            </a:r>
          </a:p>
          <a:p>
            <a:pPr algn="just"/>
            <a:r>
              <a:rPr lang="id-ID" sz="2800" dirty="0"/>
              <a:t>Sesuaikan aplikasi yang akan digunakan apakah sistem operasi windows atau mac jika menggunakan versi dekstop, apabila menggunakan smartphone maka dapat dipilih dengan versi android.</a:t>
            </a:r>
          </a:p>
          <a:p>
            <a:pPr algn="just"/>
            <a:endParaRPr lang="id-ID" sz="2800" dirty="0"/>
          </a:p>
          <a:p>
            <a:pPr algn="just"/>
            <a:r>
              <a:rPr lang="id-ID" sz="2800" dirty="0"/>
              <a:t>Kemudian instal, pendaftaran akun dan aktivasi melalui email dan oleh petugas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464"/>
            <a:ext cx="9677400" cy="1028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91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91"/>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solidFill>
                <a:prstClr val="black"/>
              </a:solidFill>
            </a:endParaRPr>
          </a:p>
        </p:txBody>
      </p:sp>
      <p:sp>
        <p:nvSpPr>
          <p:cNvPr id="4" name="object 4"/>
          <p:cNvSpPr txBox="1"/>
          <p:nvPr/>
        </p:nvSpPr>
        <p:spPr>
          <a:xfrm>
            <a:off x="533400" y="416045"/>
            <a:ext cx="9029065" cy="858120"/>
          </a:xfrm>
          <a:prstGeom prst="rect">
            <a:avLst/>
          </a:prstGeom>
        </p:spPr>
        <p:txBody>
          <a:bodyPr vert="horz" wrap="square" lIns="0" tIns="0" rIns="0" bIns="0" rtlCol="0">
            <a:spAutoFit/>
          </a:bodyPr>
          <a:lstStyle/>
          <a:p>
            <a:pPr marL="12700" marR="5080" algn="ctr">
              <a:lnSpc>
                <a:spcPts val="7650"/>
              </a:lnSpc>
            </a:pPr>
            <a:r>
              <a:rPr lang="id-ID" sz="4000" b="1" dirty="0">
                <a:solidFill>
                  <a:srgbClr val="002060"/>
                </a:solidFill>
              </a:rPr>
              <a:t>Catatan...</a:t>
            </a:r>
            <a:endParaRPr sz="4000" b="1" dirty="0">
              <a:solidFill>
                <a:srgbClr val="002060"/>
              </a:solidFill>
              <a:latin typeface="Arial"/>
              <a:cs typeface="Arial"/>
            </a:endParaRPr>
          </a:p>
        </p:txBody>
      </p:sp>
      <p:sp>
        <p:nvSpPr>
          <p:cNvPr id="11" name="object 11"/>
          <p:cNvSpPr txBox="1"/>
          <p:nvPr/>
        </p:nvSpPr>
        <p:spPr>
          <a:xfrm>
            <a:off x="572136" y="1669256"/>
            <a:ext cx="8990330" cy="5170646"/>
          </a:xfrm>
          <a:prstGeom prst="rect">
            <a:avLst/>
          </a:prstGeom>
        </p:spPr>
        <p:txBody>
          <a:bodyPr vert="horz" wrap="square" lIns="0" tIns="0" rIns="0" bIns="0" rtlCol="0">
            <a:spAutoFit/>
          </a:bodyPr>
          <a:lstStyle/>
          <a:p>
            <a:pPr algn="just">
              <a:lnSpc>
                <a:spcPct val="200000"/>
              </a:lnSpc>
            </a:pPr>
            <a:r>
              <a:rPr lang="id-ID" sz="2800" dirty="0"/>
              <a:t>Koleksi layanan digital yang sudah dibeli oleh perpustakaan yaitu data base Proquest, data base Taylor &amp; Francis,</a:t>
            </a:r>
            <a:r>
              <a:rPr lang="id-ID" sz="2800" b="1" dirty="0">
                <a:solidFill>
                  <a:srgbClr val="002060"/>
                </a:solidFill>
              </a:rPr>
              <a:t> </a:t>
            </a:r>
            <a:r>
              <a:rPr lang="id-ID" sz="2800" b="1" dirty="0"/>
              <a:t>EBSO HOST, DIGIDO </a:t>
            </a:r>
            <a:r>
              <a:rPr lang="id-ID" sz="2800" dirty="0"/>
              <a:t>dan data base KuBuku.  Adapun daftar judul koleksi ebook dan petunjuk teknis cara mengaksesnya dapat dilihat melalui URL link : </a:t>
            </a:r>
            <a:r>
              <a:rPr lang="id-ID" sz="2800" i="1" dirty="0">
                <a:solidFill>
                  <a:srgbClr val="FF0000"/>
                </a:solidFill>
              </a:rPr>
              <a:t>http://digilib.isi.ac.id/15261/ </a:t>
            </a:r>
          </a:p>
        </p:txBody>
      </p:sp>
      <p:pic>
        <p:nvPicPr>
          <p:cNvPr id="1028" name="Picture 4" descr="3 Manfaat Menulis Catatan, Salah Satunya Biar Nggak Gampang Lu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1" y="1943100"/>
            <a:ext cx="8492836" cy="586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9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7620000" cy="987450"/>
          </a:xfrm>
          <a:prstGeom prst="rect">
            <a:avLst/>
          </a:prstGeom>
        </p:spPr>
        <p:txBody>
          <a:bodyPr vert="horz" wrap="square" lIns="0" tIns="0" rIns="0" bIns="0" rtlCol="0">
            <a:spAutoFit/>
          </a:bodyPr>
          <a:lstStyle/>
          <a:p>
            <a:pPr marL="12700" marR="5080">
              <a:lnSpc>
                <a:spcPts val="7650"/>
              </a:lnSpc>
            </a:pPr>
            <a:r>
              <a:rPr sz="4400" b="1" spc="-215" dirty="0">
                <a:solidFill>
                  <a:srgbClr val="2A4A81"/>
                </a:solidFill>
                <a:latin typeface="Arial"/>
                <a:cs typeface="Arial"/>
              </a:rPr>
              <a:t>Database </a:t>
            </a:r>
            <a:r>
              <a:rPr sz="4400" b="1" spc="-215" dirty="0" err="1">
                <a:solidFill>
                  <a:srgbClr val="2A4A81"/>
                </a:solidFill>
                <a:latin typeface="Arial"/>
                <a:cs typeface="Arial"/>
              </a:rPr>
              <a:t>Oapen</a:t>
            </a:r>
            <a:endParaRPr sz="4400" dirty="0">
              <a:latin typeface="Arial"/>
              <a:cs typeface="Arial"/>
            </a:endParaRPr>
          </a:p>
        </p:txBody>
      </p:sp>
      <p:sp>
        <p:nvSpPr>
          <p:cNvPr id="11" name="object 11"/>
          <p:cNvSpPr txBox="1"/>
          <p:nvPr/>
        </p:nvSpPr>
        <p:spPr>
          <a:xfrm>
            <a:off x="533400" y="1866900"/>
            <a:ext cx="7620000" cy="6340197"/>
          </a:xfrm>
          <a:prstGeom prst="rect">
            <a:avLst/>
          </a:prstGeom>
        </p:spPr>
        <p:txBody>
          <a:bodyPr vert="horz" wrap="square" lIns="0" tIns="0" rIns="0" bIns="0" rtlCol="0">
            <a:spAutoFit/>
          </a:bodyPr>
          <a:lstStyle/>
          <a:p>
            <a:pPr algn="just">
              <a:lnSpc>
                <a:spcPct val="150000"/>
              </a:lnSpc>
            </a:pPr>
            <a:r>
              <a:rPr lang="id-ID" sz="3200" dirty="0">
                <a:solidFill>
                  <a:srgbClr val="FF0000"/>
                </a:solidFill>
              </a:rPr>
              <a:t>https://oapen.org/</a:t>
            </a:r>
          </a:p>
          <a:p>
            <a:pPr algn="just">
              <a:lnSpc>
                <a:spcPct val="150000"/>
              </a:lnSpc>
            </a:pPr>
            <a:r>
              <a:rPr lang="id-ID" sz="2800" dirty="0"/>
              <a:t>Koleksi buku elektronik yang dapat diakses secara gratis dan terbuka (open akses) serta terkontrol kualitas informasi yang ada untuk mendukung pembelajaran. Selain menyediakan informasi oapen juga membuka untuk menyetorkan informasi dari pembaca.</a:t>
            </a:r>
          </a:p>
          <a:p>
            <a:pPr algn="just"/>
            <a:endParaRPr lang="id-ID" sz="2800" dirty="0">
              <a:solidFill>
                <a:srgbClr val="FF0000"/>
              </a:solidFill>
            </a:endParaRPr>
          </a:p>
          <a:p>
            <a:pPr algn="just"/>
            <a:endParaRPr lang="id-ID" sz="2800" dirty="0">
              <a:solidFill>
                <a:srgbClr val="FF0000"/>
              </a:solidFill>
            </a:endParaRPr>
          </a:p>
          <a:p>
            <a:pPr algn="just"/>
            <a:endParaRPr lang="id-ID" sz="2800" dirty="0">
              <a:solidFill>
                <a:srgbClr val="FF0000"/>
              </a:solidFill>
            </a:endParaRPr>
          </a:p>
          <a:p>
            <a:pPr algn="just"/>
            <a:endParaRPr lang="en-US" sz="2800"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76200"/>
            <a:ext cx="9677400" cy="102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8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5257799" cy="987450"/>
          </a:xfrm>
          <a:prstGeom prst="rect">
            <a:avLst/>
          </a:prstGeom>
        </p:spPr>
        <p:txBody>
          <a:bodyPr vert="horz" wrap="square" lIns="0" tIns="0" rIns="0" bIns="0" rtlCol="0">
            <a:spAutoFit/>
          </a:bodyPr>
          <a:lstStyle/>
          <a:p>
            <a:pPr marL="12700" marR="5080">
              <a:lnSpc>
                <a:spcPts val="7650"/>
              </a:lnSpc>
            </a:pPr>
            <a:r>
              <a:rPr sz="4400" b="1" spc="-215" dirty="0">
                <a:solidFill>
                  <a:srgbClr val="2A4A81"/>
                </a:solidFill>
                <a:latin typeface="Arial"/>
                <a:cs typeface="Arial"/>
              </a:rPr>
              <a:t>Database </a:t>
            </a:r>
            <a:r>
              <a:rPr sz="4400" b="1" spc="-215" dirty="0" err="1">
                <a:solidFill>
                  <a:srgbClr val="2A4A81"/>
                </a:solidFill>
                <a:latin typeface="Arial"/>
                <a:cs typeface="Arial"/>
              </a:rPr>
              <a:t>Doabooks</a:t>
            </a:r>
            <a:endParaRPr sz="4400" dirty="0">
              <a:latin typeface="Arial"/>
              <a:cs typeface="Arial"/>
            </a:endParaRPr>
          </a:p>
        </p:txBody>
      </p:sp>
      <p:sp>
        <p:nvSpPr>
          <p:cNvPr id="11" name="object 11"/>
          <p:cNvSpPr txBox="1"/>
          <p:nvPr/>
        </p:nvSpPr>
        <p:spPr>
          <a:xfrm>
            <a:off x="533400" y="1866900"/>
            <a:ext cx="7620000" cy="2031325"/>
          </a:xfrm>
          <a:prstGeom prst="rect">
            <a:avLst/>
          </a:prstGeom>
        </p:spPr>
        <p:txBody>
          <a:bodyPr vert="horz" wrap="square" lIns="0" tIns="0" rIns="0" bIns="0" rtlCol="0">
            <a:spAutoFit/>
          </a:bodyPr>
          <a:lstStyle/>
          <a:p>
            <a:pPr algn="just">
              <a:lnSpc>
                <a:spcPct val="150000"/>
              </a:lnSpc>
            </a:pPr>
            <a:r>
              <a:rPr lang="id-ID" sz="3200" dirty="0">
                <a:solidFill>
                  <a:srgbClr val="FF0000"/>
                </a:solidFill>
              </a:rPr>
              <a:t>https://doabooks.org/</a:t>
            </a:r>
          </a:p>
          <a:p>
            <a:pPr algn="just"/>
            <a:endParaRPr lang="id-ID" sz="2800" dirty="0">
              <a:solidFill>
                <a:srgbClr val="FF0000"/>
              </a:solidFill>
            </a:endParaRPr>
          </a:p>
          <a:p>
            <a:pPr algn="just"/>
            <a:endParaRPr lang="id-ID" sz="2800" dirty="0">
              <a:solidFill>
                <a:srgbClr val="FF0000"/>
              </a:solidFill>
            </a:endParaRPr>
          </a:p>
          <a:p>
            <a:pPr algn="just"/>
            <a:endParaRPr lang="en-US" sz="280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119634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53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7620000" cy="987450"/>
          </a:xfrm>
          <a:prstGeom prst="rect">
            <a:avLst/>
          </a:prstGeom>
        </p:spPr>
        <p:txBody>
          <a:bodyPr vert="horz" wrap="square" lIns="0" tIns="0" rIns="0" bIns="0" rtlCol="0">
            <a:spAutoFit/>
          </a:bodyPr>
          <a:lstStyle/>
          <a:p>
            <a:pPr marL="12700" marR="5080">
              <a:lnSpc>
                <a:spcPts val="7650"/>
              </a:lnSpc>
            </a:pPr>
            <a:r>
              <a:rPr sz="4000" b="1" spc="-215" dirty="0">
                <a:solidFill>
                  <a:srgbClr val="2A4A81"/>
                </a:solidFill>
                <a:latin typeface="Arial"/>
                <a:cs typeface="Arial"/>
              </a:rPr>
              <a:t>Database Gutenberg</a:t>
            </a:r>
            <a:endParaRPr sz="4000" dirty="0">
              <a:latin typeface="Arial"/>
              <a:cs typeface="Arial"/>
            </a:endParaRPr>
          </a:p>
        </p:txBody>
      </p:sp>
      <p:sp>
        <p:nvSpPr>
          <p:cNvPr id="11" name="object 11"/>
          <p:cNvSpPr txBox="1"/>
          <p:nvPr/>
        </p:nvSpPr>
        <p:spPr>
          <a:xfrm>
            <a:off x="533400" y="1866900"/>
            <a:ext cx="4343400" cy="1600438"/>
          </a:xfrm>
          <a:prstGeom prst="rect">
            <a:avLst/>
          </a:prstGeom>
        </p:spPr>
        <p:txBody>
          <a:bodyPr vert="horz" wrap="square" lIns="0" tIns="0" rIns="0" bIns="0" rtlCol="0">
            <a:spAutoFit/>
          </a:bodyPr>
          <a:lstStyle/>
          <a:p>
            <a:pPr algn="just">
              <a:lnSpc>
                <a:spcPct val="150000"/>
              </a:lnSpc>
            </a:pPr>
            <a:r>
              <a:rPr lang="id-ID" sz="3200" dirty="0">
                <a:solidFill>
                  <a:srgbClr val="FF0000"/>
                </a:solidFill>
              </a:rPr>
              <a:t>https://gutenberg.org/</a:t>
            </a:r>
          </a:p>
          <a:p>
            <a:pPr algn="just"/>
            <a:endParaRPr lang="id-ID" sz="2800" dirty="0">
              <a:solidFill>
                <a:srgbClr val="FF0000"/>
              </a:solidFill>
            </a:endParaRPr>
          </a:p>
          <a:p>
            <a:pPr algn="just"/>
            <a:endParaRPr lang="en-US" sz="2800" dirty="0">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12801600" cy="1028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511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4800599" cy="987450"/>
          </a:xfrm>
          <a:prstGeom prst="rect">
            <a:avLst/>
          </a:prstGeom>
        </p:spPr>
        <p:txBody>
          <a:bodyPr vert="horz" wrap="square" lIns="0" tIns="0" rIns="0" bIns="0" rtlCol="0">
            <a:spAutoFit/>
          </a:bodyPr>
          <a:lstStyle/>
          <a:p>
            <a:pPr marL="12700" marR="5080">
              <a:lnSpc>
                <a:spcPts val="7650"/>
              </a:lnSpc>
            </a:pPr>
            <a:r>
              <a:rPr sz="4000" b="1" spc="-215" dirty="0">
                <a:solidFill>
                  <a:srgbClr val="2A4A81"/>
                </a:solidFill>
                <a:latin typeface="Arial"/>
                <a:cs typeface="Arial"/>
              </a:rPr>
              <a:t>Database </a:t>
            </a:r>
            <a:r>
              <a:rPr sz="4000" b="1" spc="-215" dirty="0" err="1">
                <a:solidFill>
                  <a:srgbClr val="2A4A81"/>
                </a:solidFill>
                <a:latin typeface="Arial"/>
                <a:cs typeface="Arial"/>
              </a:rPr>
              <a:t>Manybooks</a:t>
            </a:r>
            <a:endParaRPr sz="4000" dirty="0">
              <a:latin typeface="Arial"/>
              <a:cs typeface="Arial"/>
            </a:endParaRPr>
          </a:p>
        </p:txBody>
      </p:sp>
      <p:sp>
        <p:nvSpPr>
          <p:cNvPr id="11" name="object 11"/>
          <p:cNvSpPr txBox="1"/>
          <p:nvPr/>
        </p:nvSpPr>
        <p:spPr>
          <a:xfrm>
            <a:off x="533400" y="1918855"/>
            <a:ext cx="4800600" cy="1169551"/>
          </a:xfrm>
          <a:prstGeom prst="rect">
            <a:avLst/>
          </a:prstGeom>
        </p:spPr>
        <p:txBody>
          <a:bodyPr vert="horz" wrap="square" lIns="0" tIns="0" rIns="0" bIns="0" rtlCol="0">
            <a:spAutoFit/>
          </a:bodyPr>
          <a:lstStyle/>
          <a:p>
            <a:pPr algn="just">
              <a:lnSpc>
                <a:spcPct val="150000"/>
              </a:lnSpc>
            </a:pPr>
            <a:r>
              <a:rPr lang="id-ID" sz="3200" dirty="0">
                <a:solidFill>
                  <a:srgbClr val="FF0000"/>
                </a:solidFill>
              </a:rPr>
              <a:t>https://manybooks.net/</a:t>
            </a:r>
          </a:p>
          <a:p>
            <a:pPr algn="just"/>
            <a:endParaRPr lang="en-US" sz="28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12344400" cy="1002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17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304800" y="395672"/>
            <a:ext cx="5029199" cy="857351"/>
          </a:xfrm>
          <a:prstGeom prst="rect">
            <a:avLst/>
          </a:prstGeom>
        </p:spPr>
        <p:txBody>
          <a:bodyPr vert="horz" wrap="square" lIns="0" tIns="0" rIns="0" bIns="0" rtlCol="0">
            <a:spAutoFit/>
          </a:bodyPr>
          <a:lstStyle/>
          <a:p>
            <a:pPr marL="12700" marR="5080">
              <a:lnSpc>
                <a:spcPts val="7650"/>
              </a:lnSpc>
            </a:pPr>
            <a:r>
              <a:rPr sz="4000" b="1" spc="-215" dirty="0">
                <a:solidFill>
                  <a:srgbClr val="2A4A81"/>
                </a:solidFill>
                <a:latin typeface="Arial"/>
                <a:cs typeface="Arial"/>
              </a:rPr>
              <a:t>Database </a:t>
            </a:r>
            <a:r>
              <a:rPr sz="4000" b="1" spc="-215" dirty="0" err="1">
                <a:solidFill>
                  <a:srgbClr val="2A4A81"/>
                </a:solidFill>
                <a:latin typeface="Arial"/>
                <a:cs typeface="Arial"/>
              </a:rPr>
              <a:t>eBookLobby</a:t>
            </a:r>
            <a:endParaRPr sz="4000" dirty="0">
              <a:latin typeface="Arial"/>
              <a:cs typeface="Arial"/>
            </a:endParaRPr>
          </a:p>
        </p:txBody>
      </p:sp>
      <p:sp>
        <p:nvSpPr>
          <p:cNvPr id="11" name="object 11"/>
          <p:cNvSpPr txBox="1"/>
          <p:nvPr/>
        </p:nvSpPr>
        <p:spPr>
          <a:xfrm>
            <a:off x="457199" y="1842655"/>
            <a:ext cx="4724400" cy="738664"/>
          </a:xfrm>
          <a:prstGeom prst="rect">
            <a:avLst/>
          </a:prstGeom>
        </p:spPr>
        <p:txBody>
          <a:bodyPr vert="horz" wrap="square" lIns="0" tIns="0" rIns="0" bIns="0" rtlCol="0">
            <a:spAutoFit/>
          </a:bodyPr>
          <a:lstStyle/>
          <a:p>
            <a:pPr algn="just">
              <a:lnSpc>
                <a:spcPct val="150000"/>
              </a:lnSpc>
            </a:pPr>
            <a:r>
              <a:rPr lang="id-ID" sz="3200" dirty="0">
                <a:solidFill>
                  <a:srgbClr val="FF0000"/>
                </a:solidFill>
              </a:rPr>
              <a:t>https://ebooklobby.com</a:t>
            </a:r>
            <a:r>
              <a:rPr lang="id-ID" sz="2800" dirty="0">
                <a:solidFill>
                  <a:srgbClr val="FF0000"/>
                </a:solidFill>
              </a:rPr>
              <a:t>/</a:t>
            </a:r>
            <a:endParaRPr lang="en-US" sz="2800"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12573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11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5257799" cy="869020"/>
          </a:xfrm>
          <a:prstGeom prst="rect">
            <a:avLst/>
          </a:prstGeom>
        </p:spPr>
        <p:txBody>
          <a:bodyPr vert="horz" wrap="square" lIns="0" tIns="0" rIns="0" bIns="0" rtlCol="0">
            <a:spAutoFit/>
          </a:bodyPr>
          <a:lstStyle/>
          <a:p>
            <a:pPr marL="12700" marR="5080" algn="ctr">
              <a:lnSpc>
                <a:spcPts val="7650"/>
              </a:lnSpc>
            </a:pPr>
            <a:r>
              <a:rPr sz="4400" b="1" spc="-215" dirty="0">
                <a:solidFill>
                  <a:srgbClr val="2A4A81"/>
                </a:solidFill>
                <a:latin typeface="Arial"/>
                <a:cs typeface="Arial"/>
              </a:rPr>
              <a:t>BRIN</a:t>
            </a:r>
            <a:endParaRPr sz="4400" dirty="0">
              <a:latin typeface="Arial"/>
              <a:cs typeface="Arial"/>
            </a:endParaRPr>
          </a:p>
        </p:txBody>
      </p:sp>
      <p:sp>
        <p:nvSpPr>
          <p:cNvPr id="11" name="object 11"/>
          <p:cNvSpPr txBox="1"/>
          <p:nvPr/>
        </p:nvSpPr>
        <p:spPr>
          <a:xfrm>
            <a:off x="422564" y="1821873"/>
            <a:ext cx="6213764" cy="3754874"/>
          </a:xfrm>
          <a:prstGeom prst="rect">
            <a:avLst/>
          </a:prstGeom>
        </p:spPr>
        <p:txBody>
          <a:bodyPr vert="horz" wrap="square" lIns="0" tIns="0" rIns="0" bIns="0" rtlCol="0">
            <a:spAutoFit/>
          </a:bodyPr>
          <a:lstStyle/>
          <a:p>
            <a:pPr algn="just">
              <a:lnSpc>
                <a:spcPct val="150000"/>
              </a:lnSpc>
            </a:pPr>
            <a:r>
              <a:rPr lang="id-ID" sz="3200" dirty="0">
                <a:solidFill>
                  <a:srgbClr val="FF0000"/>
                </a:solidFill>
              </a:rPr>
              <a:t>https://penerbit.brin.go.id/press</a:t>
            </a:r>
            <a:endParaRPr lang="id-ID" sz="2800" dirty="0">
              <a:solidFill>
                <a:srgbClr val="FF0000"/>
              </a:solidFill>
            </a:endParaRPr>
          </a:p>
          <a:p>
            <a:pPr algn="just"/>
            <a:endParaRPr lang="id-ID" sz="2800" dirty="0">
              <a:solidFill>
                <a:srgbClr val="FF0000"/>
              </a:solidFill>
            </a:endParaRPr>
          </a:p>
          <a:p>
            <a:pPr marL="457200" indent="-457200" algn="just">
              <a:buFont typeface="Wingdings" pitchFamily="2" charset="2"/>
              <a:buChar char="ü"/>
            </a:pPr>
            <a:r>
              <a:rPr lang="id-ID" sz="2800" dirty="0"/>
              <a:t>Terindes DOAB (directory of open acces book), google scholar, dimension, lens dll.</a:t>
            </a:r>
          </a:p>
          <a:p>
            <a:pPr marL="457200" indent="-457200" algn="just">
              <a:buFont typeface="Wingdings" pitchFamily="2" charset="2"/>
              <a:buChar char="ü"/>
            </a:pPr>
            <a:r>
              <a:rPr lang="id-ID" sz="2800" dirty="0"/>
              <a:t>Penerbitan bersama Springer</a:t>
            </a:r>
          </a:p>
          <a:p>
            <a:pPr marL="457200" indent="-457200" algn="just">
              <a:buFont typeface="Wingdings" pitchFamily="2" charset="2"/>
              <a:buChar char="ü"/>
            </a:pPr>
            <a:r>
              <a:rPr lang="id-ID" sz="2800" dirty="0"/>
              <a:t>Program Akuisisi pengetahuan</a:t>
            </a:r>
          </a:p>
          <a:p>
            <a:pPr algn="just"/>
            <a:endParaRPr lang="en-US" sz="28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4244"/>
            <a:ext cx="11249891" cy="1007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92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36"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4190999" cy="987450"/>
          </a:xfrm>
          <a:prstGeom prst="rect">
            <a:avLst/>
          </a:prstGeom>
        </p:spPr>
        <p:txBody>
          <a:bodyPr vert="horz" wrap="square" lIns="0" tIns="0" rIns="0" bIns="0" rtlCol="0">
            <a:spAutoFit/>
          </a:bodyPr>
          <a:lstStyle/>
          <a:p>
            <a:pPr marL="12700" marR="5080">
              <a:lnSpc>
                <a:spcPts val="7650"/>
              </a:lnSpc>
            </a:pPr>
            <a:r>
              <a:rPr sz="6400" b="1" spc="-215" dirty="0">
                <a:solidFill>
                  <a:srgbClr val="2A4A81"/>
                </a:solidFill>
                <a:latin typeface="Arial"/>
                <a:cs typeface="Arial"/>
              </a:rPr>
              <a:t>E-journal</a:t>
            </a:r>
            <a:endParaRPr sz="6400" dirty="0">
              <a:latin typeface="Arial"/>
              <a:cs typeface="Arial"/>
            </a:endParaRPr>
          </a:p>
        </p:txBody>
      </p:sp>
      <p:sp>
        <p:nvSpPr>
          <p:cNvPr id="11" name="object 11"/>
          <p:cNvSpPr txBox="1"/>
          <p:nvPr/>
        </p:nvSpPr>
        <p:spPr>
          <a:xfrm>
            <a:off x="228600" y="1866899"/>
            <a:ext cx="5562600" cy="646331"/>
          </a:xfrm>
          <a:prstGeom prst="rect">
            <a:avLst/>
          </a:prstGeom>
        </p:spPr>
        <p:txBody>
          <a:bodyPr vert="horz" wrap="square" lIns="0" tIns="0" rIns="0" bIns="0" rtlCol="0">
            <a:spAutoFit/>
          </a:bodyPr>
          <a:lstStyle/>
          <a:p>
            <a:pPr algn="just">
              <a:lnSpc>
                <a:spcPct val="150000"/>
              </a:lnSpc>
            </a:pPr>
            <a:r>
              <a:rPr lang="id-ID" sz="2800" dirty="0">
                <a:solidFill>
                  <a:srgbClr val="FF0000"/>
                </a:solidFill>
              </a:rPr>
              <a:t>https://garuda.kemdikbud.go.id/</a:t>
            </a:r>
            <a:endParaRPr lang="en-US" sz="2800" dirty="0">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2093"/>
            <a:ext cx="12233564" cy="1016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18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7620000" cy="869020"/>
          </a:xfrm>
          <a:prstGeom prst="rect">
            <a:avLst/>
          </a:prstGeom>
        </p:spPr>
        <p:txBody>
          <a:bodyPr vert="horz" wrap="square" lIns="0" tIns="0" rIns="0" bIns="0" rtlCol="0">
            <a:spAutoFit/>
          </a:bodyPr>
          <a:lstStyle/>
          <a:p>
            <a:pPr marL="12700" marR="5080">
              <a:lnSpc>
                <a:spcPts val="7650"/>
              </a:lnSpc>
            </a:pPr>
            <a:r>
              <a:rPr sz="4400" b="1" spc="-215" dirty="0">
                <a:solidFill>
                  <a:srgbClr val="2A4A81"/>
                </a:solidFill>
                <a:latin typeface="Arial"/>
                <a:cs typeface="Arial"/>
              </a:rPr>
              <a:t>E-journal</a:t>
            </a:r>
            <a:endParaRPr sz="4400" dirty="0">
              <a:latin typeface="Arial"/>
              <a:cs typeface="Arial"/>
            </a:endParaRPr>
          </a:p>
        </p:txBody>
      </p:sp>
      <p:sp>
        <p:nvSpPr>
          <p:cNvPr id="11" name="object 11"/>
          <p:cNvSpPr txBox="1"/>
          <p:nvPr/>
        </p:nvSpPr>
        <p:spPr>
          <a:xfrm>
            <a:off x="304800" y="1866900"/>
            <a:ext cx="6248400" cy="5816977"/>
          </a:xfrm>
          <a:prstGeom prst="rect">
            <a:avLst/>
          </a:prstGeom>
        </p:spPr>
        <p:txBody>
          <a:bodyPr vert="horz" wrap="square" lIns="0" tIns="0" rIns="0" bIns="0" rtlCol="0">
            <a:spAutoFit/>
          </a:bodyPr>
          <a:lstStyle/>
          <a:p>
            <a:pPr algn="just">
              <a:lnSpc>
                <a:spcPct val="150000"/>
              </a:lnSpc>
            </a:pPr>
            <a:r>
              <a:rPr lang="id-ID" sz="2800" dirty="0">
                <a:solidFill>
                  <a:srgbClr val="FF0000"/>
                </a:solidFill>
              </a:rPr>
              <a:t>https://www.semanticscholar.org/</a:t>
            </a:r>
          </a:p>
          <a:p>
            <a:pPr algn="just">
              <a:lnSpc>
                <a:spcPct val="150000"/>
              </a:lnSpc>
            </a:pPr>
            <a:r>
              <a:rPr lang="id-ID" sz="2800" dirty="0"/>
              <a:t>Semantic Scholar adalah Mesin pencari</a:t>
            </a:r>
          </a:p>
          <a:p>
            <a:pPr algn="just">
              <a:lnSpc>
                <a:spcPct val="150000"/>
              </a:lnSpc>
            </a:pPr>
            <a:r>
              <a:rPr lang="id-ID" sz="2800" dirty="0"/>
              <a:t>literatur ilmiah yang didukung kecerdasan buatan untuk publikasi akademik yang dikembangkan di Allen Institute for AI dan dirilis untuk umum pada November 2015, lebih dari  216.896.149 makalah dari semua bidang ilmu.</a:t>
            </a:r>
            <a:endParaRPr lang="en-US" sz="2800" dirty="0">
              <a:solidFill>
                <a:srgbClr val="FFFF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0"/>
            <a:ext cx="115062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19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94DDDE"/>
          </a:solidFill>
        </p:spPr>
        <p:txBody>
          <a:bodyPr wrap="square" lIns="0" tIns="0" rIns="0" bIns="0" rtlCol="0"/>
          <a:lstStyle/>
          <a:p>
            <a:endParaRPr/>
          </a:p>
        </p:txBody>
      </p:sp>
      <p:sp>
        <p:nvSpPr>
          <p:cNvPr id="3" name="object 3"/>
          <p:cNvSpPr/>
          <p:nvPr/>
        </p:nvSpPr>
        <p:spPr>
          <a:xfrm>
            <a:off x="12420600" y="190500"/>
            <a:ext cx="5759001" cy="42672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24610" y="800100"/>
            <a:ext cx="9419590" cy="987450"/>
          </a:xfrm>
          <a:prstGeom prst="rect">
            <a:avLst/>
          </a:prstGeom>
        </p:spPr>
        <p:txBody>
          <a:bodyPr vert="horz" wrap="square" lIns="0" tIns="0" rIns="0" bIns="0" rtlCol="0">
            <a:spAutoFit/>
          </a:bodyPr>
          <a:lstStyle/>
          <a:p>
            <a:pPr marL="12700" marR="5080" algn="ctr">
              <a:lnSpc>
                <a:spcPts val="7650"/>
              </a:lnSpc>
            </a:pPr>
            <a:r>
              <a:rPr sz="5400" b="1" spc="270" dirty="0" err="1">
                <a:solidFill>
                  <a:srgbClr val="31346E"/>
                </a:solidFill>
                <a:latin typeface="Arial"/>
                <a:cs typeface="Arial"/>
              </a:rPr>
              <a:t>Pendahuluan</a:t>
            </a:r>
            <a:endParaRPr sz="5400" dirty="0">
              <a:latin typeface="Arial"/>
              <a:cs typeface="Arial"/>
            </a:endParaRPr>
          </a:p>
        </p:txBody>
      </p:sp>
      <p:sp>
        <p:nvSpPr>
          <p:cNvPr id="5" name="object 5"/>
          <p:cNvSpPr txBox="1"/>
          <p:nvPr/>
        </p:nvSpPr>
        <p:spPr>
          <a:xfrm>
            <a:off x="1338263" y="2752268"/>
            <a:ext cx="11082337" cy="2391232"/>
          </a:xfrm>
          <a:prstGeom prst="rect">
            <a:avLst/>
          </a:prstGeom>
        </p:spPr>
        <p:txBody>
          <a:bodyPr vert="horz" wrap="square" lIns="0" tIns="0" rIns="0" bIns="0" rtlCol="0">
            <a:spAutoFit/>
          </a:bodyPr>
          <a:lstStyle/>
          <a:p>
            <a:pPr marL="527050" marR="5080" indent="-514350" algn="just">
              <a:lnSpc>
                <a:spcPct val="150000"/>
              </a:lnSpc>
              <a:buAutoNum type="arabicPeriod"/>
            </a:pPr>
            <a:r>
              <a:rPr lang="id-ID" sz="3600" dirty="0"/>
              <a:t>Perkembangan Teknologi Informasi</a:t>
            </a:r>
          </a:p>
          <a:p>
            <a:pPr marL="527050" marR="5080" indent="-514350" algn="just">
              <a:lnSpc>
                <a:spcPct val="150000"/>
              </a:lnSpc>
              <a:buAutoNum type="arabicPeriod"/>
            </a:pPr>
            <a:r>
              <a:rPr lang="id-ID" sz="3600" dirty="0"/>
              <a:t>Layanan Prima</a:t>
            </a:r>
          </a:p>
          <a:p>
            <a:pPr marL="527050" marR="5080" indent="-514350" algn="just">
              <a:lnSpc>
                <a:spcPct val="150000"/>
              </a:lnSpc>
              <a:buAutoNum type="arabicPeriod"/>
            </a:pPr>
            <a:r>
              <a:rPr lang="id-ID" sz="3600" dirty="0"/>
              <a:t>Tri Dharma Perguruan Tinggi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7620000" cy="869020"/>
          </a:xfrm>
          <a:prstGeom prst="rect">
            <a:avLst/>
          </a:prstGeom>
        </p:spPr>
        <p:txBody>
          <a:bodyPr vert="horz" wrap="square" lIns="0" tIns="0" rIns="0" bIns="0" rtlCol="0">
            <a:spAutoFit/>
          </a:bodyPr>
          <a:lstStyle/>
          <a:p>
            <a:pPr marL="12700" marR="5080">
              <a:lnSpc>
                <a:spcPts val="7650"/>
              </a:lnSpc>
            </a:pPr>
            <a:r>
              <a:rPr sz="4400" b="1" spc="-215" dirty="0">
                <a:solidFill>
                  <a:srgbClr val="2A4A81"/>
                </a:solidFill>
                <a:latin typeface="Arial"/>
                <a:cs typeface="Arial"/>
              </a:rPr>
              <a:t>E-journal </a:t>
            </a:r>
            <a:r>
              <a:rPr sz="4400" b="1" spc="-215" dirty="0" err="1">
                <a:solidFill>
                  <a:srgbClr val="2A4A81"/>
                </a:solidFill>
                <a:latin typeface="Arial"/>
                <a:cs typeface="Arial"/>
              </a:rPr>
              <a:t>dan</a:t>
            </a:r>
            <a:r>
              <a:rPr sz="4400" b="1" spc="-215" dirty="0">
                <a:solidFill>
                  <a:srgbClr val="2A4A81"/>
                </a:solidFill>
                <a:latin typeface="Arial"/>
                <a:cs typeface="Arial"/>
              </a:rPr>
              <a:t> E-book</a:t>
            </a:r>
            <a:endParaRPr sz="4400" dirty="0">
              <a:latin typeface="Arial"/>
              <a:cs typeface="Arial"/>
            </a:endParaRPr>
          </a:p>
        </p:txBody>
      </p:sp>
      <p:sp>
        <p:nvSpPr>
          <p:cNvPr id="11" name="object 11"/>
          <p:cNvSpPr txBox="1"/>
          <p:nvPr/>
        </p:nvSpPr>
        <p:spPr>
          <a:xfrm>
            <a:off x="304800" y="1866900"/>
            <a:ext cx="5562600" cy="2585323"/>
          </a:xfrm>
          <a:prstGeom prst="rect">
            <a:avLst/>
          </a:prstGeom>
        </p:spPr>
        <p:txBody>
          <a:bodyPr vert="horz" wrap="square" lIns="0" tIns="0" rIns="0" bIns="0" rtlCol="0">
            <a:spAutoFit/>
          </a:bodyPr>
          <a:lstStyle/>
          <a:p>
            <a:pPr algn="just">
              <a:lnSpc>
                <a:spcPct val="150000"/>
              </a:lnSpc>
            </a:pPr>
            <a:r>
              <a:rPr lang="id-ID" sz="2800" dirty="0">
                <a:solidFill>
                  <a:srgbClr val="FF0000"/>
                </a:solidFill>
              </a:rPr>
              <a:t>https://www.sciencedirect.com/</a:t>
            </a:r>
          </a:p>
          <a:p>
            <a:pPr algn="just">
              <a:lnSpc>
                <a:spcPct val="150000"/>
              </a:lnSpc>
            </a:pPr>
            <a:r>
              <a:rPr lang="id-ID" sz="2800" dirty="0"/>
              <a:t>Berisikan artikel jurnal dan buku yang sudah melewati editor dan review diseluruh dunia</a:t>
            </a:r>
            <a:endParaRPr lang="en-US" sz="28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12024359" cy="1028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7620000" cy="987450"/>
          </a:xfrm>
          <a:prstGeom prst="rect">
            <a:avLst/>
          </a:prstGeom>
        </p:spPr>
        <p:txBody>
          <a:bodyPr vert="horz" wrap="square" lIns="0" tIns="0" rIns="0" bIns="0" rtlCol="0">
            <a:spAutoFit/>
          </a:bodyPr>
          <a:lstStyle/>
          <a:p>
            <a:pPr marL="12700" marR="5080">
              <a:lnSpc>
                <a:spcPts val="7650"/>
              </a:lnSpc>
            </a:pPr>
            <a:r>
              <a:rPr sz="4400" b="1" spc="-215" dirty="0">
                <a:solidFill>
                  <a:srgbClr val="2A4A81"/>
                </a:solidFill>
                <a:latin typeface="Arial"/>
                <a:cs typeface="Arial"/>
              </a:rPr>
              <a:t>E-book </a:t>
            </a:r>
            <a:r>
              <a:rPr sz="4400" b="1" spc="-215" dirty="0" err="1">
                <a:solidFill>
                  <a:srgbClr val="2A4A81"/>
                </a:solidFill>
                <a:latin typeface="Arial"/>
                <a:cs typeface="Arial"/>
              </a:rPr>
              <a:t>dan</a:t>
            </a:r>
            <a:r>
              <a:rPr sz="4400" b="1" spc="-215" dirty="0">
                <a:solidFill>
                  <a:srgbClr val="2A4A81"/>
                </a:solidFill>
                <a:latin typeface="Arial"/>
                <a:cs typeface="Arial"/>
              </a:rPr>
              <a:t> E-journal</a:t>
            </a:r>
            <a:endParaRPr sz="4400" dirty="0">
              <a:latin typeface="Arial"/>
              <a:cs typeface="Arial"/>
            </a:endParaRPr>
          </a:p>
        </p:txBody>
      </p:sp>
      <p:sp>
        <p:nvSpPr>
          <p:cNvPr id="11" name="object 11"/>
          <p:cNvSpPr txBox="1"/>
          <p:nvPr/>
        </p:nvSpPr>
        <p:spPr>
          <a:xfrm>
            <a:off x="533400" y="1866900"/>
            <a:ext cx="6629400" cy="4524315"/>
          </a:xfrm>
          <a:prstGeom prst="rect">
            <a:avLst/>
          </a:prstGeom>
        </p:spPr>
        <p:txBody>
          <a:bodyPr vert="horz" wrap="square" lIns="0" tIns="0" rIns="0" bIns="0" rtlCol="0">
            <a:spAutoFit/>
          </a:bodyPr>
          <a:lstStyle/>
          <a:p>
            <a:pPr algn="just">
              <a:lnSpc>
                <a:spcPct val="150000"/>
              </a:lnSpc>
            </a:pPr>
            <a:r>
              <a:rPr lang="id-ID" sz="2800" dirty="0">
                <a:solidFill>
                  <a:srgbClr val="FF0000"/>
                </a:solidFill>
              </a:rPr>
              <a:t>https://e-resources.perpusnas.go.id/</a:t>
            </a:r>
          </a:p>
          <a:p>
            <a:pPr algn="just">
              <a:lnSpc>
                <a:spcPct val="150000"/>
              </a:lnSpc>
            </a:pPr>
            <a:r>
              <a:rPr lang="id-ID" sz="2800" dirty="0"/>
              <a:t>Berupa data koleksi e book dan e journal dari berbagai penerbit seperti: Sage, Blomsbury, Taylor &amp; Francis, Balai pustaka, Carang Pustaka, Willy, Springer, ScienceDirect, Cambride, Emerald dan lainnya.</a:t>
            </a:r>
            <a:endParaRPr lang="en-US" sz="2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0363200" cy="554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891" y="5727654"/>
            <a:ext cx="5971309"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7200" y="5667571"/>
            <a:ext cx="6248400" cy="451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58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0" y="416045"/>
            <a:ext cx="9029065" cy="927433"/>
          </a:xfrm>
          <a:prstGeom prst="rect">
            <a:avLst/>
          </a:prstGeom>
        </p:spPr>
        <p:txBody>
          <a:bodyPr vert="horz" wrap="square" lIns="0" tIns="0" rIns="0" bIns="0" rtlCol="0">
            <a:spAutoFit/>
          </a:bodyPr>
          <a:lstStyle/>
          <a:p>
            <a:pPr marL="12700" marR="5080">
              <a:lnSpc>
                <a:spcPts val="7650"/>
              </a:lnSpc>
            </a:pPr>
            <a:r>
              <a:rPr sz="6400" b="1" spc="-215" dirty="0" err="1">
                <a:solidFill>
                  <a:srgbClr val="2A4A81"/>
                </a:solidFill>
                <a:latin typeface="Arial"/>
                <a:cs typeface="Arial"/>
              </a:rPr>
              <a:t>Tambahan</a:t>
            </a:r>
            <a:endParaRPr sz="6400" dirty="0">
              <a:latin typeface="Arial"/>
              <a:cs typeface="Arial"/>
            </a:endParaRPr>
          </a:p>
        </p:txBody>
      </p:sp>
      <p:sp>
        <p:nvSpPr>
          <p:cNvPr id="11" name="object 11"/>
          <p:cNvSpPr txBox="1"/>
          <p:nvPr/>
        </p:nvSpPr>
        <p:spPr>
          <a:xfrm>
            <a:off x="533400" y="1866900"/>
            <a:ext cx="7391400" cy="8402300"/>
          </a:xfrm>
          <a:prstGeom prst="rect">
            <a:avLst/>
          </a:prstGeom>
        </p:spPr>
        <p:txBody>
          <a:bodyPr vert="horz" wrap="square" lIns="0" tIns="0" rIns="0" bIns="0" rtlCol="0">
            <a:spAutoFit/>
          </a:bodyPr>
          <a:lstStyle/>
          <a:p>
            <a:pPr>
              <a:lnSpc>
                <a:spcPct val="150000"/>
              </a:lnSpc>
            </a:pPr>
            <a:r>
              <a:rPr lang="id-ID" sz="2800" dirty="0"/>
              <a:t>Koleksi e book untuk anak anak </a:t>
            </a:r>
            <a:r>
              <a:rPr lang="id-ID" sz="2800" dirty="0">
                <a:solidFill>
                  <a:srgbClr val="FF0000"/>
                </a:solidFill>
              </a:rPr>
              <a:t>https://www.letsreadasia.org/</a:t>
            </a:r>
          </a:p>
          <a:p>
            <a:pPr marL="457200" indent="-457200" algn="just">
              <a:lnSpc>
                <a:spcPct val="150000"/>
              </a:lnSpc>
              <a:buFont typeface="Wingdings" pitchFamily="2" charset="2"/>
              <a:buChar char="ü"/>
            </a:pPr>
            <a:r>
              <a:rPr lang="id-ID" sz="2800" dirty="0"/>
              <a:t>Gratis dan berlisensi terbuka dari Creative Commons selama tdk di komersialkan dan menyebutkan atribut lengkap dalam mencetak/sitasi.</a:t>
            </a:r>
          </a:p>
          <a:p>
            <a:pPr marL="457200" indent="-457200" algn="just">
              <a:lnSpc>
                <a:spcPct val="150000"/>
              </a:lnSpc>
              <a:buFont typeface="Wingdings" pitchFamily="2" charset="2"/>
              <a:buChar char="ü"/>
            </a:pPr>
            <a:r>
              <a:rPr lang="id-ID" sz="2800" dirty="0"/>
              <a:t>10 ribu lebih koleksi dan 60 bahasa.</a:t>
            </a:r>
          </a:p>
          <a:p>
            <a:pPr marL="457200" indent="-457200" algn="just">
              <a:lnSpc>
                <a:spcPct val="150000"/>
              </a:lnSpc>
              <a:buFont typeface="Wingdings" pitchFamily="2" charset="2"/>
              <a:buChar char="ü"/>
            </a:pPr>
            <a:r>
              <a:rPr lang="id-ID" sz="2800" dirty="0"/>
              <a:t>Konten budaya lokal Indonesia dan Asia.</a:t>
            </a:r>
          </a:p>
          <a:p>
            <a:pPr marL="457200" indent="-457200" algn="just">
              <a:lnSpc>
                <a:spcPct val="150000"/>
              </a:lnSpc>
              <a:buFont typeface="Wingdings" pitchFamily="2" charset="2"/>
              <a:buChar char="ü"/>
            </a:pPr>
            <a:r>
              <a:rPr lang="id-ID" sz="2800" dirty="0"/>
              <a:t>Dapat diakses lewat smartphone Online/Offline.</a:t>
            </a:r>
          </a:p>
          <a:p>
            <a:pPr marL="457200" indent="-457200" algn="just">
              <a:lnSpc>
                <a:spcPct val="150000"/>
              </a:lnSpc>
              <a:buFont typeface="Wingdings" pitchFamily="2" charset="2"/>
              <a:buChar char="ü"/>
            </a:pPr>
            <a:r>
              <a:rPr lang="id-ID" sz="2800" dirty="0"/>
              <a:t>Video bahasa isyarat.</a:t>
            </a:r>
          </a:p>
          <a:p>
            <a:pPr algn="just"/>
            <a:endParaRPr lang="id-ID" sz="2800" dirty="0">
              <a:solidFill>
                <a:srgbClr val="FF0000"/>
              </a:solidFill>
            </a:endParaRPr>
          </a:p>
          <a:p>
            <a:pPr algn="just"/>
            <a:endParaRPr lang="id-ID" sz="2800" dirty="0">
              <a:solidFill>
                <a:srgbClr val="FF0000"/>
              </a:solidFill>
            </a:endParaRPr>
          </a:p>
          <a:p>
            <a:pPr algn="just"/>
            <a:endParaRPr lang="en-US" sz="2800"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101346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94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1" y="416045"/>
            <a:ext cx="8153400" cy="987450"/>
          </a:xfrm>
          <a:prstGeom prst="rect">
            <a:avLst/>
          </a:prstGeom>
        </p:spPr>
        <p:txBody>
          <a:bodyPr vert="horz" wrap="square" lIns="0" tIns="0" rIns="0" bIns="0" rtlCol="0">
            <a:spAutoFit/>
          </a:bodyPr>
          <a:lstStyle/>
          <a:p>
            <a:pPr marL="12700" marR="5080" algn="ctr">
              <a:lnSpc>
                <a:spcPts val="7650"/>
              </a:lnSpc>
            </a:pPr>
            <a:r>
              <a:rPr sz="6400" b="1" spc="-215" dirty="0">
                <a:solidFill>
                  <a:srgbClr val="2A4A81"/>
                </a:solidFill>
                <a:latin typeface="Arial"/>
                <a:cs typeface="Arial"/>
              </a:rPr>
              <a:t>Saran</a:t>
            </a:r>
            <a:endParaRPr sz="6400" dirty="0">
              <a:latin typeface="Arial"/>
              <a:cs typeface="Arial"/>
            </a:endParaRPr>
          </a:p>
        </p:txBody>
      </p:sp>
      <p:sp>
        <p:nvSpPr>
          <p:cNvPr id="11" name="object 11"/>
          <p:cNvSpPr txBox="1"/>
          <p:nvPr/>
        </p:nvSpPr>
        <p:spPr>
          <a:xfrm>
            <a:off x="481157" y="1512694"/>
            <a:ext cx="7696200" cy="5816977"/>
          </a:xfrm>
          <a:prstGeom prst="rect">
            <a:avLst/>
          </a:prstGeom>
        </p:spPr>
        <p:txBody>
          <a:bodyPr vert="horz" wrap="square" lIns="0" tIns="0" rIns="0" bIns="0" rtlCol="0">
            <a:spAutoFit/>
          </a:bodyPr>
          <a:lstStyle/>
          <a:p>
            <a:pPr algn="just">
              <a:lnSpc>
                <a:spcPct val="150000"/>
              </a:lnSpc>
            </a:pPr>
            <a:r>
              <a:rPr lang="id-ID" sz="2800" dirty="0"/>
              <a:t>Setelah mengetahui berbagi portal e book dan e journal, bapak ibu silahkan memberikan saran dan masukan ke UPT Perpustakaan ISI Yogyakarta tentang judul buku apa saja yang harus di beli atau diadakan oleh perpustakaan (tercetak/elektronik) dalam mendukung proses belajar. Usulan dapat disampaikan melalui lib.isi.ac.id atau link url: </a:t>
            </a:r>
            <a:r>
              <a:rPr lang="id-ID" sz="2800" dirty="0">
                <a:solidFill>
                  <a:srgbClr val="FF0000"/>
                </a:solidFill>
              </a:rPr>
              <a:t>https://bit.ly/usulbukuperpusisi</a:t>
            </a:r>
          </a:p>
        </p:txBody>
      </p:sp>
      <p:sp>
        <p:nvSpPr>
          <p:cNvPr id="3" name="AutoShape 2" descr="Bingung Memberikan Saran dan Kritik Kepada Rekan Kerja, Coba Simak  Tips-tips Ini - Berita Jog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38760" b="39660"/>
          <a:stretch/>
        </p:blipFill>
        <p:spPr bwMode="auto">
          <a:xfrm>
            <a:off x="8458200" y="7936"/>
            <a:ext cx="9829799" cy="1027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695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0" y="0"/>
                </a:moveTo>
                <a:lnTo>
                  <a:pt x="18287998" y="0"/>
                </a:lnTo>
                <a:lnTo>
                  <a:pt x="18287998" y="10286996"/>
                </a:lnTo>
                <a:lnTo>
                  <a:pt x="0" y="10286996"/>
                </a:lnTo>
                <a:lnTo>
                  <a:pt x="0" y="0"/>
                </a:lnTo>
              </a:path>
            </a:pathLst>
          </a:custGeom>
          <a:solidFill>
            <a:srgbClr val="94DDDE"/>
          </a:solidFill>
        </p:spPr>
        <p:txBody>
          <a:bodyPr wrap="square" lIns="0" tIns="0" rIns="0" bIns="0" rtlCol="0"/>
          <a:lstStyle/>
          <a:p>
            <a:endParaRPr dirty="0"/>
          </a:p>
        </p:txBody>
      </p:sp>
      <p:sp>
        <p:nvSpPr>
          <p:cNvPr id="3" name="object 3"/>
          <p:cNvSpPr txBox="1"/>
          <p:nvPr/>
        </p:nvSpPr>
        <p:spPr>
          <a:xfrm>
            <a:off x="5562600" y="3009900"/>
            <a:ext cx="6829542" cy="1010982"/>
          </a:xfrm>
          <a:prstGeom prst="rect">
            <a:avLst/>
          </a:prstGeom>
        </p:spPr>
        <p:txBody>
          <a:bodyPr vert="horz" wrap="square" lIns="0" tIns="0" rIns="0" bIns="0" rtlCol="0">
            <a:spAutoFit/>
          </a:bodyPr>
          <a:lstStyle/>
          <a:p>
            <a:pPr marL="12700" marR="5080" algn="ctr">
              <a:lnSpc>
                <a:spcPct val="78100"/>
              </a:lnSpc>
            </a:pPr>
            <a:r>
              <a:rPr sz="8000" spc="-780" dirty="0" err="1">
                <a:solidFill>
                  <a:srgbClr val="2A4A81"/>
                </a:solidFill>
                <a:latin typeface="Freehand521 BT" pitchFamily="66" charset="0"/>
                <a:cs typeface="Gill Sans MT"/>
              </a:rPr>
              <a:t>Terima</a:t>
            </a:r>
            <a:r>
              <a:rPr sz="8000" spc="-780" dirty="0">
                <a:solidFill>
                  <a:srgbClr val="2A4A81"/>
                </a:solidFill>
                <a:latin typeface="Freehand521 BT" pitchFamily="66" charset="0"/>
                <a:cs typeface="Gill Sans MT"/>
              </a:rPr>
              <a:t> </a:t>
            </a:r>
            <a:r>
              <a:rPr sz="8000" spc="-780" dirty="0" err="1">
                <a:solidFill>
                  <a:srgbClr val="2A4A81"/>
                </a:solidFill>
                <a:latin typeface="Freehand521 BT" pitchFamily="66" charset="0"/>
                <a:cs typeface="Gill Sans MT"/>
              </a:rPr>
              <a:t>Kasih</a:t>
            </a:r>
            <a:endParaRPr sz="8000" dirty="0">
              <a:latin typeface="Freehand521 BT" pitchFamily="66" charset="0"/>
              <a:cs typeface="Gill Sans MT"/>
            </a:endParaRPr>
          </a:p>
        </p:txBody>
      </p:sp>
      <p:sp>
        <p:nvSpPr>
          <p:cNvPr id="5" name="object 5"/>
          <p:cNvSpPr/>
          <p:nvPr/>
        </p:nvSpPr>
        <p:spPr>
          <a:xfrm>
            <a:off x="9353551" y="4229100"/>
            <a:ext cx="6877049" cy="439739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665099" y="8613639"/>
            <a:ext cx="4343399" cy="167336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976013" y="7483500"/>
            <a:ext cx="3286124" cy="2057399"/>
          </a:xfrm>
          <a:prstGeom prst="rect">
            <a:avLst/>
          </a:prstGeom>
          <a:blipFill>
            <a:blip r:embed="rId3" cstate="print"/>
            <a:stretch>
              <a:fillRect/>
            </a:stretch>
          </a:blipFill>
        </p:spPr>
        <p:txBody>
          <a:bodyPr wrap="square" lIns="0" tIns="0" rIns="0" bIns="0" rtlCol="0"/>
          <a:lstStyle/>
          <a:p>
            <a:endParaRPr/>
          </a:p>
        </p:txBody>
      </p:sp>
      <p:sp>
        <p:nvSpPr>
          <p:cNvPr id="9" name="object 3"/>
          <p:cNvSpPr txBox="1"/>
          <p:nvPr/>
        </p:nvSpPr>
        <p:spPr>
          <a:xfrm>
            <a:off x="1447800" y="723900"/>
            <a:ext cx="15392400" cy="553998"/>
          </a:xfrm>
          <a:prstGeom prst="rect">
            <a:avLst/>
          </a:prstGeom>
        </p:spPr>
        <p:txBody>
          <a:bodyPr vert="horz" wrap="square" lIns="0" tIns="0" rIns="0" bIns="0" rtlCol="0">
            <a:spAutoFit/>
          </a:bodyPr>
          <a:lstStyle/>
          <a:p>
            <a:pPr algn="ctr"/>
            <a:r>
              <a:rPr lang="id-ID" sz="3600" dirty="0"/>
              <a:t>BAHAN BACAAN</a:t>
            </a:r>
          </a:p>
        </p:txBody>
      </p:sp>
      <p:sp>
        <p:nvSpPr>
          <p:cNvPr id="10" name="object 3"/>
          <p:cNvSpPr txBox="1"/>
          <p:nvPr/>
        </p:nvSpPr>
        <p:spPr>
          <a:xfrm>
            <a:off x="1447800" y="1950053"/>
            <a:ext cx="15392400" cy="430887"/>
          </a:xfrm>
          <a:prstGeom prst="rect">
            <a:avLst/>
          </a:prstGeom>
        </p:spPr>
        <p:txBody>
          <a:bodyPr vert="horz" wrap="square" lIns="0" tIns="0" rIns="0" bIns="0" rtlCol="0">
            <a:spAutoFit/>
          </a:bodyPr>
          <a:lstStyle/>
          <a:p>
            <a:pPr algn="just"/>
            <a:r>
              <a:rPr lang="id-ID" sz="2800" dirty="0"/>
              <a:t>Baskoro, D.G. (2017).</a:t>
            </a:r>
            <a:r>
              <a:rPr lang="id-ID" sz="2800" i="1" dirty="0"/>
              <a:t>Smart Writing: Cerdas Membuat Karya Ilmiah dengan 5 Tahapan Menulis. </a:t>
            </a:r>
            <a:endParaRPr lang="id-ID" sz="2800" dirty="0"/>
          </a:p>
        </p:txBody>
      </p:sp>
    </p:spTree>
    <p:extLst>
      <p:ext uri="{BB962C8B-B14F-4D97-AF65-F5344CB8AC3E}">
        <p14:creationId xmlns:p14="http://schemas.microsoft.com/office/powerpoint/2010/main" val="327940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94DDDE"/>
          </a:solidFill>
        </p:spPr>
        <p:txBody>
          <a:bodyPr wrap="square" lIns="0" tIns="0" rIns="0" bIns="0" rtlCol="0"/>
          <a:lstStyle/>
          <a:p>
            <a:endParaRPr/>
          </a:p>
        </p:txBody>
      </p:sp>
      <p:sp>
        <p:nvSpPr>
          <p:cNvPr id="4" name="object 4"/>
          <p:cNvSpPr txBox="1"/>
          <p:nvPr/>
        </p:nvSpPr>
        <p:spPr>
          <a:xfrm>
            <a:off x="4191000" y="190500"/>
            <a:ext cx="9419590" cy="898259"/>
          </a:xfrm>
          <a:prstGeom prst="rect">
            <a:avLst/>
          </a:prstGeom>
        </p:spPr>
        <p:txBody>
          <a:bodyPr vert="horz" wrap="square" lIns="0" tIns="0" rIns="0" bIns="0" rtlCol="0">
            <a:spAutoFit/>
          </a:bodyPr>
          <a:lstStyle/>
          <a:p>
            <a:pPr marL="12700" marR="5080" algn="ctr">
              <a:lnSpc>
                <a:spcPts val="7650"/>
              </a:lnSpc>
            </a:pPr>
            <a:r>
              <a:rPr sz="5400" b="1" spc="270" dirty="0" err="1">
                <a:solidFill>
                  <a:srgbClr val="31346E"/>
                </a:solidFill>
                <a:latin typeface="Arial"/>
                <a:cs typeface="Arial"/>
              </a:rPr>
              <a:t>Tahapan</a:t>
            </a:r>
            <a:endParaRPr sz="5400" dirty="0">
              <a:latin typeface="Arial"/>
              <a:cs typeface="Arial"/>
            </a:endParaRPr>
          </a:p>
        </p:txBody>
      </p:sp>
      <p:sp>
        <p:nvSpPr>
          <p:cNvPr id="5" name="object 5"/>
          <p:cNvSpPr txBox="1"/>
          <p:nvPr/>
        </p:nvSpPr>
        <p:spPr>
          <a:xfrm>
            <a:off x="804863" y="2400300"/>
            <a:ext cx="10396538" cy="1795363"/>
          </a:xfrm>
          <a:prstGeom prst="rect">
            <a:avLst/>
          </a:prstGeom>
        </p:spPr>
        <p:txBody>
          <a:bodyPr vert="horz" wrap="square" lIns="0" tIns="0" rIns="0" bIns="0" rtlCol="0">
            <a:spAutoFit/>
          </a:bodyPr>
          <a:lstStyle/>
          <a:p>
            <a:pPr marL="12700" marR="5080">
              <a:lnSpc>
                <a:spcPts val="3450"/>
              </a:lnSpc>
            </a:pPr>
            <a:endParaRPr lang="id-ID" sz="3200" dirty="0">
              <a:latin typeface="Arial"/>
              <a:cs typeface="Arial"/>
            </a:endParaRPr>
          </a:p>
          <a:p>
            <a:pPr marL="12700" marR="5080">
              <a:lnSpc>
                <a:spcPts val="3450"/>
              </a:lnSpc>
            </a:pPr>
            <a:endParaRPr lang="id-ID" sz="3200" dirty="0">
              <a:latin typeface="Arial"/>
              <a:cs typeface="Arial"/>
            </a:endParaRPr>
          </a:p>
          <a:p>
            <a:pPr marL="12700" marR="5080">
              <a:lnSpc>
                <a:spcPts val="3450"/>
              </a:lnSpc>
            </a:pPr>
            <a:endParaRPr lang="id-ID" sz="3200" dirty="0">
              <a:latin typeface="Arial"/>
              <a:cs typeface="Arial"/>
            </a:endParaRPr>
          </a:p>
          <a:p>
            <a:pPr marL="12700" marR="5080">
              <a:lnSpc>
                <a:spcPts val="3450"/>
              </a:lnSpc>
            </a:pPr>
            <a:endParaRPr sz="2900" dirty="0">
              <a:latin typeface="Arial"/>
              <a:cs typeface="Arial"/>
            </a:endParaRPr>
          </a:p>
        </p:txBody>
      </p:sp>
      <p:sp>
        <p:nvSpPr>
          <p:cNvPr id="6" name="object 4"/>
          <p:cNvSpPr txBox="1"/>
          <p:nvPr/>
        </p:nvSpPr>
        <p:spPr>
          <a:xfrm>
            <a:off x="964188" y="1028700"/>
            <a:ext cx="12447012" cy="8438207"/>
          </a:xfrm>
          <a:prstGeom prst="rect">
            <a:avLst/>
          </a:prstGeom>
        </p:spPr>
        <p:txBody>
          <a:bodyPr vert="horz" wrap="square" lIns="0" tIns="0" rIns="0" bIns="0" rtlCol="0">
            <a:spAutoFit/>
          </a:bodyPr>
          <a:lstStyle/>
          <a:p>
            <a:pPr marL="12700" marR="5080"/>
            <a:r>
              <a:rPr sz="4400" b="1" spc="270" dirty="0">
                <a:solidFill>
                  <a:srgbClr val="31346E"/>
                </a:solidFill>
                <a:latin typeface="Arial"/>
                <a:cs typeface="Arial"/>
              </a:rPr>
              <a:t>1. </a:t>
            </a:r>
            <a:r>
              <a:rPr sz="4400" b="1" spc="270" dirty="0" err="1">
                <a:solidFill>
                  <a:srgbClr val="31346E"/>
                </a:solidFill>
                <a:latin typeface="Arial"/>
                <a:cs typeface="Arial"/>
              </a:rPr>
              <a:t>Pra-Telusur</a:t>
            </a:r>
            <a:endParaRPr sz="4400" b="1" spc="270" dirty="0">
              <a:solidFill>
                <a:srgbClr val="31346E"/>
              </a:solidFill>
              <a:latin typeface="Arial"/>
              <a:cs typeface="Arial"/>
            </a:endParaRPr>
          </a:p>
          <a:p>
            <a:pPr marL="12700" marR="5080"/>
            <a:r>
              <a:rPr lang="x-none" sz="4400" b="1" spc="270">
                <a:solidFill>
                  <a:srgbClr val="31346E"/>
                </a:solidFill>
                <a:latin typeface="Arial"/>
                <a:cs typeface="Arial"/>
              </a:rPr>
              <a:t>    </a:t>
            </a:r>
            <a:r>
              <a:rPr lang="x-none" sz="2800" b="1" spc="270">
                <a:solidFill>
                  <a:srgbClr val="31346E"/>
                </a:solidFill>
                <a:latin typeface="Arial"/>
                <a:cs typeface="Arial"/>
              </a:rPr>
              <a:t>T-R-I (topik, rumusan masalah, informasi)</a:t>
            </a:r>
            <a:endParaRPr sz="2800" b="1" spc="270" dirty="0">
              <a:solidFill>
                <a:srgbClr val="31346E"/>
              </a:solidFill>
              <a:latin typeface="Arial"/>
              <a:cs typeface="Arial"/>
            </a:endParaRPr>
          </a:p>
          <a:p>
            <a:pPr marL="12700" marR="5080"/>
            <a:r>
              <a:rPr lang="x-none" sz="4400" b="1" spc="270">
                <a:solidFill>
                  <a:srgbClr val="31346E"/>
                </a:solidFill>
                <a:latin typeface="Arial"/>
                <a:cs typeface="Arial"/>
              </a:rPr>
              <a:t>2. Kata Kunci</a:t>
            </a:r>
          </a:p>
          <a:p>
            <a:pPr marL="469900" marR="5080" indent="-457200">
              <a:buFont typeface="Wingdings" pitchFamily="2" charset="2"/>
              <a:buChar char="ü"/>
            </a:pPr>
            <a:r>
              <a:rPr lang="x-none" sz="2400" b="1" spc="270">
                <a:solidFill>
                  <a:srgbClr val="31346E"/>
                </a:solidFill>
                <a:latin typeface="Arial"/>
                <a:cs typeface="Arial"/>
              </a:rPr>
              <a:t>Melakukan observasi tren penelitian/penulisan</a:t>
            </a:r>
          </a:p>
          <a:p>
            <a:pPr marL="469900" marR="5080" indent="-457200">
              <a:buFont typeface="Wingdings" pitchFamily="2" charset="2"/>
              <a:buChar char="ü"/>
            </a:pPr>
            <a:r>
              <a:rPr lang="x-none" sz="2400" b="1" spc="270">
                <a:solidFill>
                  <a:srgbClr val="31346E"/>
                </a:solidFill>
                <a:latin typeface="Arial"/>
                <a:cs typeface="Arial"/>
              </a:rPr>
              <a:t>Gunakan berbagai tesaurus untuk mendapatkan sinonimnya</a:t>
            </a:r>
          </a:p>
          <a:p>
            <a:pPr marL="469900" marR="5080" indent="-457200">
              <a:buFont typeface="Wingdings" pitchFamily="2" charset="2"/>
              <a:buChar char="ü"/>
            </a:pPr>
            <a:r>
              <a:rPr lang="x-none" sz="2400" b="1" spc="270">
                <a:solidFill>
                  <a:srgbClr val="31346E"/>
                </a:solidFill>
                <a:latin typeface="Arial"/>
                <a:cs typeface="Arial"/>
              </a:rPr>
              <a:t>Membuat peta konsep untuk menjabarkan berbagai kata kunci yang di dapat.</a:t>
            </a:r>
            <a:endParaRPr lang="x-none" sz="6400" b="1" spc="270">
              <a:solidFill>
                <a:srgbClr val="31346E"/>
              </a:solidFill>
              <a:latin typeface="Arial"/>
              <a:cs typeface="Arial"/>
            </a:endParaRPr>
          </a:p>
          <a:p>
            <a:pPr marL="12700" marR="5080">
              <a:lnSpc>
                <a:spcPts val="7650"/>
              </a:lnSpc>
            </a:pPr>
            <a:r>
              <a:rPr lang="x-none" sz="4400" b="1" spc="270">
                <a:solidFill>
                  <a:srgbClr val="31346E"/>
                </a:solidFill>
                <a:latin typeface="Arial"/>
                <a:cs typeface="Arial"/>
              </a:rPr>
              <a:t>3. Penelusuran</a:t>
            </a:r>
          </a:p>
          <a:p>
            <a:pPr marL="469900" marR="5080" indent="-457200">
              <a:buFont typeface="Wingdings" pitchFamily="2" charset="2"/>
              <a:buChar char="ü"/>
            </a:pPr>
            <a:r>
              <a:rPr lang="x-none" sz="2400" b="1" spc="270">
                <a:solidFill>
                  <a:srgbClr val="FF0000"/>
                </a:solidFill>
                <a:latin typeface="Arial"/>
                <a:cs typeface="Arial"/>
              </a:rPr>
              <a:t>Lakukan penelusuran berbagai pangkalan data (titik pembahasan)</a:t>
            </a:r>
          </a:p>
          <a:p>
            <a:pPr marL="12700" marR="5080"/>
            <a:r>
              <a:rPr lang="x-none" sz="2400" b="1" spc="270">
                <a:solidFill>
                  <a:srgbClr val="FF0000"/>
                </a:solidFill>
                <a:latin typeface="Arial"/>
                <a:cs typeface="Arial"/>
              </a:rPr>
              <a:t>   Sudah dimiliki oleh perpustakaan dan diluar perpustakaan</a:t>
            </a:r>
          </a:p>
          <a:p>
            <a:pPr marL="12700" marR="5080">
              <a:lnSpc>
                <a:spcPts val="7650"/>
              </a:lnSpc>
            </a:pPr>
            <a:r>
              <a:rPr lang="x-none" sz="4400" b="1" spc="270">
                <a:solidFill>
                  <a:srgbClr val="31346E"/>
                </a:solidFill>
                <a:latin typeface="Arial"/>
                <a:cs typeface="Arial"/>
              </a:rPr>
              <a:t>4. Seleksi</a:t>
            </a:r>
          </a:p>
          <a:p>
            <a:pPr marL="355600" marR="5080" indent="-342900">
              <a:buFont typeface="Wingdings" pitchFamily="2" charset="2"/>
              <a:buChar char="ü"/>
            </a:pPr>
            <a:r>
              <a:rPr lang="x-none" sz="2400" b="1" spc="270">
                <a:solidFill>
                  <a:srgbClr val="31346E"/>
                </a:solidFill>
                <a:latin typeface="Arial"/>
                <a:cs typeface="Arial"/>
              </a:rPr>
              <a:t>Berdasarkan kata kunci/subjek khusus</a:t>
            </a:r>
          </a:p>
          <a:p>
            <a:pPr marL="355600" marR="5080" indent="-342900">
              <a:buFont typeface="Wingdings" pitchFamily="2" charset="2"/>
              <a:buChar char="ü"/>
            </a:pPr>
            <a:r>
              <a:rPr lang="x-none" sz="2400" b="1" spc="270">
                <a:solidFill>
                  <a:srgbClr val="31346E"/>
                </a:solidFill>
                <a:latin typeface="Arial"/>
                <a:cs typeface="Arial"/>
              </a:rPr>
              <a:t>Teks penuh (pdf/html)</a:t>
            </a:r>
          </a:p>
          <a:p>
            <a:pPr marL="355600" marR="5080" indent="-342900">
              <a:buFont typeface="Wingdings" pitchFamily="2" charset="2"/>
              <a:buChar char="ü"/>
            </a:pPr>
            <a:r>
              <a:rPr lang="x-none" sz="2400" b="1" spc="270">
                <a:solidFill>
                  <a:srgbClr val="31346E"/>
                </a:solidFill>
                <a:latin typeface="Arial"/>
                <a:cs typeface="Arial"/>
              </a:rPr>
              <a:t>Tahun</a:t>
            </a:r>
          </a:p>
          <a:p>
            <a:pPr marL="355600" marR="5080" indent="-342900">
              <a:buFont typeface="Wingdings" pitchFamily="2" charset="2"/>
              <a:buChar char="ü"/>
            </a:pPr>
            <a:r>
              <a:rPr lang="id-ID" sz="2400" b="1" spc="270" dirty="0">
                <a:solidFill>
                  <a:srgbClr val="31346E"/>
                </a:solidFill>
                <a:latin typeface="Arial"/>
                <a:cs typeface="Arial"/>
              </a:rPr>
              <a:t>Bahasa</a:t>
            </a:r>
          </a:p>
          <a:p>
            <a:pPr marL="355600" marR="5080" indent="-342900">
              <a:buFont typeface="Wingdings" pitchFamily="2" charset="2"/>
              <a:buChar char="ü"/>
            </a:pPr>
            <a:r>
              <a:rPr lang="id-ID" sz="2400" b="1" spc="270" dirty="0">
                <a:solidFill>
                  <a:srgbClr val="31346E"/>
                </a:solidFill>
                <a:latin typeface="Arial"/>
                <a:cs typeface="Arial"/>
              </a:rPr>
              <a:t>Halaman</a:t>
            </a:r>
          </a:p>
          <a:p>
            <a:pPr marL="355600" marR="5080" indent="-342900">
              <a:buFont typeface="Wingdings" pitchFamily="2" charset="2"/>
              <a:buChar char="ü"/>
            </a:pPr>
            <a:r>
              <a:rPr lang="id-ID" sz="2400" b="1" spc="270" dirty="0">
                <a:solidFill>
                  <a:srgbClr val="31346E"/>
                </a:solidFill>
                <a:latin typeface="Arial"/>
                <a:cs typeface="Arial"/>
              </a:rPr>
              <a:t>Jenis dokumen dll.</a:t>
            </a:r>
            <a:endParaRPr lang="x-none" sz="2400" b="1" spc="270">
              <a:solidFill>
                <a:srgbClr val="31346E"/>
              </a:solidFill>
              <a:latin typeface="Arial"/>
              <a:cs typeface="Arial"/>
            </a:endParaRPr>
          </a:p>
        </p:txBody>
      </p:sp>
      <p:pic>
        <p:nvPicPr>
          <p:cNvPr id="1026" name="Picture 2" descr="5 Tahapan Utama Dalam Mengukur Kematangan Trader Forex - Artikel Forex"/>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86" b="95000" l="3095" r="95476"/>
                    </a14:imgEffect>
                  </a14:imgLayer>
                </a14:imgProps>
              </a:ext>
              <a:ext uri="{28A0092B-C50C-407E-A947-70E740481C1C}">
                <a14:useLocalDpi xmlns:a14="http://schemas.microsoft.com/office/drawing/2010/main" val="0"/>
              </a:ext>
            </a:extLst>
          </a:blip>
          <a:srcRect/>
          <a:stretch>
            <a:fillRect/>
          </a:stretch>
        </p:blipFill>
        <p:spPr bwMode="auto">
          <a:xfrm>
            <a:off x="10841182" y="5505192"/>
            <a:ext cx="7391400" cy="492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5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graphicFrame>
        <p:nvGraphicFramePr>
          <p:cNvPr id="4" name="Table 3"/>
          <p:cNvGraphicFramePr>
            <a:graphicFrameLocks noGrp="1"/>
          </p:cNvGraphicFramePr>
          <p:nvPr>
            <p:extLst>
              <p:ext uri="{D42A27DB-BD31-4B8C-83A1-F6EECF244321}">
                <p14:modId xmlns:p14="http://schemas.microsoft.com/office/powerpoint/2010/main" val="3559602947"/>
              </p:ext>
            </p:extLst>
          </p:nvPr>
        </p:nvGraphicFramePr>
        <p:xfrm>
          <a:off x="1447801" y="1790700"/>
          <a:ext cx="15620999" cy="7467600"/>
        </p:xfrm>
        <a:graphic>
          <a:graphicData uri="http://schemas.openxmlformats.org/drawingml/2006/table">
            <a:tbl>
              <a:tblPr firstRow="1" bandRow="1">
                <a:tableStyleId>{BC89EF96-8CEA-46FF-86C4-4CE0E7609802}</a:tableStyleId>
              </a:tblPr>
              <a:tblGrid>
                <a:gridCol w="4009263">
                  <a:extLst>
                    <a:ext uri="{9D8B030D-6E8A-4147-A177-3AD203B41FA5}">
                      <a16:colId xmlns:a16="http://schemas.microsoft.com/office/drawing/2014/main" val="20000"/>
                    </a:ext>
                  </a:extLst>
                </a:gridCol>
                <a:gridCol w="11611736">
                  <a:extLst>
                    <a:ext uri="{9D8B030D-6E8A-4147-A177-3AD203B41FA5}">
                      <a16:colId xmlns:a16="http://schemas.microsoft.com/office/drawing/2014/main" val="20001"/>
                    </a:ext>
                  </a:extLst>
                </a:gridCol>
              </a:tblGrid>
              <a:tr h="1066800">
                <a:tc>
                  <a:txBody>
                    <a:bodyPr/>
                    <a:lstStyle/>
                    <a:p>
                      <a:pPr algn="ctr"/>
                      <a:r>
                        <a:rPr lang="id-ID" sz="3600" dirty="0">
                          <a:solidFill>
                            <a:srgbClr val="FF0000"/>
                          </a:solidFill>
                        </a:rPr>
                        <a:t>Boolean</a:t>
                      </a:r>
                    </a:p>
                  </a:txBody>
                  <a:tcPr anchor="ctr"/>
                </a:tc>
                <a:tc>
                  <a:txBody>
                    <a:bodyPr/>
                    <a:lstStyle/>
                    <a:p>
                      <a:pPr algn="ctr"/>
                      <a:r>
                        <a:rPr lang="id-ID" sz="3600" dirty="0">
                          <a:solidFill>
                            <a:srgbClr val="FF0000"/>
                          </a:solidFill>
                        </a:rPr>
                        <a:t>Fungsi</a:t>
                      </a:r>
                    </a:p>
                  </a:txBody>
                  <a:tcPr anchor="ctr"/>
                </a:tc>
                <a:extLst>
                  <a:ext uri="{0D108BD9-81ED-4DB2-BD59-A6C34878D82A}">
                    <a16:rowId xmlns:a16="http://schemas.microsoft.com/office/drawing/2014/main" val="10000"/>
                  </a:ext>
                </a:extLst>
              </a:tr>
              <a:tr h="1066800">
                <a:tc>
                  <a:txBody>
                    <a:bodyPr/>
                    <a:lstStyle/>
                    <a:p>
                      <a:pPr algn="ctr"/>
                      <a:r>
                        <a:rPr lang="id-ID" dirty="0"/>
                        <a:t>AND</a:t>
                      </a:r>
                    </a:p>
                  </a:txBody>
                  <a:tcPr anchor="ctr"/>
                </a:tc>
                <a:tc>
                  <a:txBody>
                    <a:bodyPr/>
                    <a:lstStyle/>
                    <a:p>
                      <a:r>
                        <a:rPr lang="id-ID" dirty="0"/>
                        <a:t>Pencarian yang mengandung beberapa kata kunci</a:t>
                      </a:r>
                    </a:p>
                  </a:txBody>
                  <a:tcPr anchor="ctr"/>
                </a:tc>
                <a:extLst>
                  <a:ext uri="{0D108BD9-81ED-4DB2-BD59-A6C34878D82A}">
                    <a16:rowId xmlns:a16="http://schemas.microsoft.com/office/drawing/2014/main" val="10001"/>
                  </a:ext>
                </a:extLst>
              </a:tr>
              <a:tr h="1066800">
                <a:tc>
                  <a:txBody>
                    <a:bodyPr/>
                    <a:lstStyle/>
                    <a:p>
                      <a:pPr algn="ctr"/>
                      <a:r>
                        <a:rPr lang="id-ID" dirty="0"/>
                        <a:t>OR</a:t>
                      </a:r>
                    </a:p>
                  </a:txBody>
                  <a:tcPr anchor="ctr"/>
                </a:tc>
                <a:tc>
                  <a:txBody>
                    <a:bodyPr/>
                    <a:lstStyle/>
                    <a:p>
                      <a:r>
                        <a:rPr lang="id-ID" dirty="0"/>
                        <a:t>Mencari beberapa sinonim sekaligus</a:t>
                      </a:r>
                    </a:p>
                  </a:txBody>
                  <a:tcPr anchor="ctr"/>
                </a:tc>
                <a:extLst>
                  <a:ext uri="{0D108BD9-81ED-4DB2-BD59-A6C34878D82A}">
                    <a16:rowId xmlns:a16="http://schemas.microsoft.com/office/drawing/2014/main" val="10002"/>
                  </a:ext>
                </a:extLst>
              </a:tr>
              <a:tr h="1066800">
                <a:tc>
                  <a:txBody>
                    <a:bodyPr/>
                    <a:lstStyle/>
                    <a:p>
                      <a:pPr algn="ctr"/>
                      <a:r>
                        <a:rPr lang="id-ID" dirty="0"/>
                        <a:t>NOT</a:t>
                      </a:r>
                    </a:p>
                  </a:txBody>
                  <a:tcPr anchor="ctr"/>
                </a:tc>
                <a:tc>
                  <a:txBody>
                    <a:bodyPr/>
                    <a:lstStyle/>
                    <a:p>
                      <a:r>
                        <a:rPr lang="id-ID" dirty="0"/>
                        <a:t>Menghindari sebuah kata kunci</a:t>
                      </a:r>
                    </a:p>
                  </a:txBody>
                  <a:tcPr anchor="ctr"/>
                </a:tc>
                <a:extLst>
                  <a:ext uri="{0D108BD9-81ED-4DB2-BD59-A6C34878D82A}">
                    <a16:rowId xmlns:a16="http://schemas.microsoft.com/office/drawing/2014/main" val="10003"/>
                  </a:ext>
                </a:extLst>
              </a:tr>
              <a:tr h="1066800">
                <a:tc>
                  <a:txBody>
                    <a:bodyPr/>
                    <a:lstStyle/>
                    <a:p>
                      <a:pPr algn="ctr"/>
                      <a:r>
                        <a:rPr lang="id-ID" dirty="0"/>
                        <a:t>“ “ (tanda kutip)</a:t>
                      </a:r>
                    </a:p>
                  </a:txBody>
                  <a:tcPr anchor="ctr"/>
                </a:tc>
                <a:tc>
                  <a:txBody>
                    <a:bodyPr/>
                    <a:lstStyle/>
                    <a:p>
                      <a:r>
                        <a:rPr lang="id-ID" dirty="0"/>
                        <a:t>Menggabungkan beberapa kata sebagai</a:t>
                      </a:r>
                      <a:r>
                        <a:rPr lang="id-ID" baseline="0" dirty="0"/>
                        <a:t> satu kata kunci</a:t>
                      </a:r>
                      <a:endParaRPr lang="id-ID" dirty="0"/>
                    </a:p>
                  </a:txBody>
                  <a:tcPr anchor="ctr"/>
                </a:tc>
                <a:extLst>
                  <a:ext uri="{0D108BD9-81ED-4DB2-BD59-A6C34878D82A}">
                    <a16:rowId xmlns:a16="http://schemas.microsoft.com/office/drawing/2014/main" val="10004"/>
                  </a:ext>
                </a:extLst>
              </a:tr>
              <a:tr h="1066800">
                <a:tc>
                  <a:txBody>
                    <a:bodyPr/>
                    <a:lstStyle/>
                    <a:p>
                      <a:pPr algn="ctr"/>
                      <a:r>
                        <a:rPr lang="id-ID" dirty="0"/>
                        <a:t>Asteris</a:t>
                      </a:r>
                      <a:r>
                        <a:rPr lang="id-ID" baseline="0" dirty="0"/>
                        <a:t> (*)</a:t>
                      </a:r>
                      <a:endParaRPr lang="id-ID" dirty="0"/>
                    </a:p>
                  </a:txBody>
                  <a:tcPr anchor="ctr"/>
                </a:tc>
                <a:tc>
                  <a:txBody>
                    <a:bodyPr/>
                    <a:lstStyle/>
                    <a:p>
                      <a:r>
                        <a:rPr lang="id-ID" dirty="0"/>
                        <a:t>Menggunakan</a:t>
                      </a:r>
                      <a:r>
                        <a:rPr lang="id-ID" baseline="0" dirty="0"/>
                        <a:t> tanda bintang untuk menggantikan kata</a:t>
                      </a:r>
                      <a:endParaRPr lang="id-ID" dirty="0"/>
                    </a:p>
                  </a:txBody>
                  <a:tcPr anchor="ctr"/>
                </a:tc>
                <a:extLst>
                  <a:ext uri="{0D108BD9-81ED-4DB2-BD59-A6C34878D82A}">
                    <a16:rowId xmlns:a16="http://schemas.microsoft.com/office/drawing/2014/main" val="10005"/>
                  </a:ext>
                </a:extLst>
              </a:tr>
              <a:tr h="1066800">
                <a:tc>
                  <a:txBody>
                    <a:bodyPr/>
                    <a:lstStyle/>
                    <a:p>
                      <a:pPr algn="ctr"/>
                      <a:r>
                        <a:rPr lang="id-ID" dirty="0"/>
                        <a:t>Tanda</a:t>
                      </a:r>
                      <a:r>
                        <a:rPr lang="id-ID" baseline="0" dirty="0"/>
                        <a:t> kurung</a:t>
                      </a:r>
                      <a:endParaRPr lang="id-ID" dirty="0"/>
                    </a:p>
                  </a:txBody>
                  <a:tcPr anchor="ctr"/>
                </a:tc>
                <a:tc>
                  <a:txBody>
                    <a:bodyPr/>
                    <a:lstStyle/>
                    <a:p>
                      <a:r>
                        <a:rPr lang="id-ID" dirty="0"/>
                        <a:t>Menggunakan tanda</a:t>
                      </a:r>
                      <a:r>
                        <a:rPr lang="id-ID" baseline="0" dirty="0"/>
                        <a:t> kurung untuk menggabungkan boolean</a:t>
                      </a:r>
                      <a:endParaRPr lang="id-ID" dirty="0"/>
                    </a:p>
                  </a:txBody>
                  <a:tcPr anchor="ctr"/>
                </a:tc>
                <a:extLst>
                  <a:ext uri="{0D108BD9-81ED-4DB2-BD59-A6C34878D82A}">
                    <a16:rowId xmlns:a16="http://schemas.microsoft.com/office/drawing/2014/main" val="10006"/>
                  </a:ext>
                </a:extLst>
              </a:tr>
            </a:tbl>
          </a:graphicData>
        </a:graphic>
      </p:graphicFrame>
      <p:sp>
        <p:nvSpPr>
          <p:cNvPr id="6" name="TextBox 5"/>
          <p:cNvSpPr txBox="1"/>
          <p:nvPr/>
        </p:nvSpPr>
        <p:spPr>
          <a:xfrm>
            <a:off x="4724400" y="723643"/>
            <a:ext cx="9448800" cy="769441"/>
          </a:xfrm>
          <a:prstGeom prst="rect">
            <a:avLst/>
          </a:prstGeom>
          <a:noFill/>
        </p:spPr>
        <p:txBody>
          <a:bodyPr wrap="square" rtlCol="0">
            <a:spAutoFit/>
          </a:bodyPr>
          <a:lstStyle/>
          <a:p>
            <a:pPr algn="ctr"/>
            <a:r>
              <a:rPr lang="id-ID" sz="4400" b="1" i="1" dirty="0"/>
              <a:t>Operator Boolean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graphicFrame>
        <p:nvGraphicFramePr>
          <p:cNvPr id="4" name="Table 3"/>
          <p:cNvGraphicFramePr>
            <a:graphicFrameLocks noGrp="1"/>
          </p:cNvGraphicFramePr>
          <p:nvPr>
            <p:extLst>
              <p:ext uri="{D42A27DB-BD31-4B8C-83A1-F6EECF244321}">
                <p14:modId xmlns:p14="http://schemas.microsoft.com/office/powerpoint/2010/main" val="1138759551"/>
              </p:ext>
            </p:extLst>
          </p:nvPr>
        </p:nvGraphicFramePr>
        <p:xfrm>
          <a:off x="1295400" y="1714500"/>
          <a:ext cx="15849600" cy="7848600"/>
        </p:xfrm>
        <a:graphic>
          <a:graphicData uri="http://schemas.openxmlformats.org/drawingml/2006/table">
            <a:tbl>
              <a:tblPr firstRow="1" bandRow="1">
                <a:tableStyleId>{BC89EF96-8CEA-46FF-86C4-4CE0E7609802}</a:tableStyleId>
              </a:tblPr>
              <a:tblGrid>
                <a:gridCol w="4631376">
                  <a:extLst>
                    <a:ext uri="{9D8B030D-6E8A-4147-A177-3AD203B41FA5}">
                      <a16:colId xmlns:a16="http://schemas.microsoft.com/office/drawing/2014/main" val="20000"/>
                    </a:ext>
                  </a:extLst>
                </a:gridCol>
                <a:gridCol w="11218224">
                  <a:extLst>
                    <a:ext uri="{9D8B030D-6E8A-4147-A177-3AD203B41FA5}">
                      <a16:colId xmlns:a16="http://schemas.microsoft.com/office/drawing/2014/main" val="20001"/>
                    </a:ext>
                  </a:extLst>
                </a:gridCol>
              </a:tblGrid>
              <a:tr h="1308100">
                <a:tc>
                  <a:txBody>
                    <a:bodyPr/>
                    <a:lstStyle/>
                    <a:p>
                      <a:pPr algn="ctr"/>
                      <a:r>
                        <a:rPr lang="id-ID" sz="3600" dirty="0">
                          <a:solidFill>
                            <a:srgbClr val="FF0000"/>
                          </a:solidFill>
                        </a:rPr>
                        <a:t>Boolean</a:t>
                      </a:r>
                    </a:p>
                  </a:txBody>
                  <a:tcPr anchor="ctr"/>
                </a:tc>
                <a:tc>
                  <a:txBody>
                    <a:bodyPr/>
                    <a:lstStyle/>
                    <a:p>
                      <a:pPr algn="ctr"/>
                      <a:r>
                        <a:rPr lang="id-ID" sz="3600" dirty="0">
                          <a:solidFill>
                            <a:srgbClr val="FF0000"/>
                          </a:solidFill>
                        </a:rPr>
                        <a:t>Fungsi</a:t>
                      </a:r>
                    </a:p>
                  </a:txBody>
                  <a:tcPr anchor="ctr"/>
                </a:tc>
                <a:extLst>
                  <a:ext uri="{0D108BD9-81ED-4DB2-BD59-A6C34878D82A}">
                    <a16:rowId xmlns:a16="http://schemas.microsoft.com/office/drawing/2014/main" val="10000"/>
                  </a:ext>
                </a:extLst>
              </a:tr>
              <a:tr h="1308100">
                <a:tc>
                  <a:txBody>
                    <a:bodyPr/>
                    <a:lstStyle/>
                    <a:p>
                      <a:pPr algn="ctr"/>
                      <a:r>
                        <a:rPr lang="id-ID" dirty="0"/>
                        <a:t>Intitle/allintitle</a:t>
                      </a:r>
                    </a:p>
                  </a:txBody>
                  <a:tcPr anchor="ctr"/>
                </a:tc>
                <a:tc>
                  <a:txBody>
                    <a:bodyPr/>
                    <a:lstStyle/>
                    <a:p>
                      <a:r>
                        <a:rPr lang="id-ID" dirty="0"/>
                        <a:t>Mencari judul sesuai kata kunci</a:t>
                      </a:r>
                    </a:p>
                  </a:txBody>
                  <a:tcPr anchor="ctr"/>
                </a:tc>
                <a:extLst>
                  <a:ext uri="{0D108BD9-81ED-4DB2-BD59-A6C34878D82A}">
                    <a16:rowId xmlns:a16="http://schemas.microsoft.com/office/drawing/2014/main" val="10001"/>
                  </a:ext>
                </a:extLst>
              </a:tr>
              <a:tr h="1308100">
                <a:tc>
                  <a:txBody>
                    <a:bodyPr/>
                    <a:lstStyle/>
                    <a:p>
                      <a:pPr algn="ctr"/>
                      <a:r>
                        <a:rPr lang="id-ID" dirty="0"/>
                        <a:t>Inurl/allinurl</a:t>
                      </a:r>
                    </a:p>
                  </a:txBody>
                  <a:tcPr anchor="ctr"/>
                </a:tc>
                <a:tc>
                  <a:txBody>
                    <a:bodyPr/>
                    <a:lstStyle/>
                    <a:p>
                      <a:r>
                        <a:rPr lang="id-ID" dirty="0"/>
                        <a:t>Mencari alamat sesuai kata kunci</a:t>
                      </a:r>
                    </a:p>
                  </a:txBody>
                  <a:tcPr anchor="ctr"/>
                </a:tc>
                <a:extLst>
                  <a:ext uri="{0D108BD9-81ED-4DB2-BD59-A6C34878D82A}">
                    <a16:rowId xmlns:a16="http://schemas.microsoft.com/office/drawing/2014/main" val="10002"/>
                  </a:ext>
                </a:extLst>
              </a:tr>
              <a:tr h="1308100">
                <a:tc>
                  <a:txBody>
                    <a:bodyPr/>
                    <a:lstStyle/>
                    <a:p>
                      <a:pPr algn="ctr"/>
                      <a:r>
                        <a:rPr lang="id-ID" dirty="0"/>
                        <a:t>Intext/allintext</a:t>
                      </a:r>
                    </a:p>
                  </a:txBody>
                  <a:tcPr anchor="ctr"/>
                </a:tc>
                <a:tc>
                  <a:txBody>
                    <a:bodyPr/>
                    <a:lstStyle/>
                    <a:p>
                      <a:r>
                        <a:rPr lang="id-ID" dirty="0"/>
                        <a:t>Mencari teks yang mengandung</a:t>
                      </a:r>
                      <a:r>
                        <a:rPr lang="id-ID" baseline="0" dirty="0"/>
                        <a:t> kata kunci</a:t>
                      </a:r>
                      <a:endParaRPr lang="id-ID" dirty="0"/>
                    </a:p>
                  </a:txBody>
                  <a:tcPr anchor="ctr"/>
                </a:tc>
                <a:extLst>
                  <a:ext uri="{0D108BD9-81ED-4DB2-BD59-A6C34878D82A}">
                    <a16:rowId xmlns:a16="http://schemas.microsoft.com/office/drawing/2014/main" val="10003"/>
                  </a:ext>
                </a:extLst>
              </a:tr>
              <a:tr h="1308100">
                <a:tc>
                  <a:txBody>
                    <a:bodyPr/>
                    <a:lstStyle/>
                    <a:p>
                      <a:pPr algn="ctr"/>
                      <a:r>
                        <a:rPr lang="id-ID" dirty="0"/>
                        <a:t>Site:</a:t>
                      </a:r>
                    </a:p>
                  </a:txBody>
                  <a:tcPr anchor="ctr"/>
                </a:tc>
                <a:tc>
                  <a:txBody>
                    <a:bodyPr/>
                    <a:lstStyle/>
                    <a:p>
                      <a:r>
                        <a:rPr lang="id-ID" dirty="0"/>
                        <a:t>Mencari informasi dari situs</a:t>
                      </a:r>
                      <a:r>
                        <a:rPr lang="id-ID" baseline="0" dirty="0"/>
                        <a:t> tertentu</a:t>
                      </a:r>
                      <a:endParaRPr lang="id-ID" dirty="0"/>
                    </a:p>
                  </a:txBody>
                  <a:tcPr anchor="ctr"/>
                </a:tc>
                <a:extLst>
                  <a:ext uri="{0D108BD9-81ED-4DB2-BD59-A6C34878D82A}">
                    <a16:rowId xmlns:a16="http://schemas.microsoft.com/office/drawing/2014/main" val="10004"/>
                  </a:ext>
                </a:extLst>
              </a:tr>
              <a:tr h="1308100">
                <a:tc>
                  <a:txBody>
                    <a:bodyPr/>
                    <a:lstStyle/>
                    <a:p>
                      <a:pPr algn="ctr"/>
                      <a:r>
                        <a:rPr lang="id-ID" dirty="0"/>
                        <a:t>Filetype:</a:t>
                      </a:r>
                    </a:p>
                  </a:txBody>
                  <a:tcPr anchor="ctr"/>
                </a:tc>
                <a:tc>
                  <a:txBody>
                    <a:bodyPr/>
                    <a:lstStyle/>
                    <a:p>
                      <a:r>
                        <a:rPr lang="id-ID" dirty="0"/>
                        <a:t>Mencari informasi dari situs tertentu</a:t>
                      </a:r>
                    </a:p>
                  </a:txBody>
                  <a:tcPr anchor="ctr"/>
                </a:tc>
                <a:extLst>
                  <a:ext uri="{0D108BD9-81ED-4DB2-BD59-A6C34878D82A}">
                    <a16:rowId xmlns:a16="http://schemas.microsoft.com/office/drawing/2014/main" val="10005"/>
                  </a:ext>
                </a:extLst>
              </a:tr>
            </a:tbl>
          </a:graphicData>
        </a:graphic>
      </p:graphicFrame>
      <p:sp>
        <p:nvSpPr>
          <p:cNvPr id="5" name="TextBox 4"/>
          <p:cNvSpPr txBox="1"/>
          <p:nvPr/>
        </p:nvSpPr>
        <p:spPr>
          <a:xfrm>
            <a:off x="4724400" y="723643"/>
            <a:ext cx="9448800" cy="769441"/>
          </a:xfrm>
          <a:prstGeom prst="rect">
            <a:avLst/>
          </a:prstGeom>
          <a:noFill/>
        </p:spPr>
        <p:txBody>
          <a:bodyPr wrap="square" rtlCol="0">
            <a:spAutoFit/>
          </a:bodyPr>
          <a:lstStyle/>
          <a:p>
            <a:pPr algn="ctr"/>
            <a:r>
              <a:rPr lang="id-ID" sz="4400" b="1" i="1" dirty="0"/>
              <a:t>Sintaks Bantuan</a:t>
            </a:r>
          </a:p>
        </p:txBody>
      </p:sp>
    </p:spTree>
    <p:extLst>
      <p:ext uri="{BB962C8B-B14F-4D97-AF65-F5344CB8AC3E}">
        <p14:creationId xmlns:p14="http://schemas.microsoft.com/office/powerpoint/2010/main" val="140546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p>
        </p:txBody>
      </p:sp>
      <p:sp>
        <p:nvSpPr>
          <p:cNvPr id="4" name="object 4"/>
          <p:cNvSpPr txBox="1"/>
          <p:nvPr/>
        </p:nvSpPr>
        <p:spPr>
          <a:xfrm>
            <a:off x="533400" y="416045"/>
            <a:ext cx="9029065" cy="857351"/>
          </a:xfrm>
          <a:prstGeom prst="rect">
            <a:avLst/>
          </a:prstGeom>
        </p:spPr>
        <p:txBody>
          <a:bodyPr vert="horz" wrap="square" lIns="0" tIns="0" rIns="0" bIns="0" rtlCol="0">
            <a:spAutoFit/>
          </a:bodyPr>
          <a:lstStyle/>
          <a:p>
            <a:pPr marL="12700" marR="5080">
              <a:lnSpc>
                <a:spcPts val="7650"/>
              </a:lnSpc>
            </a:pPr>
            <a:r>
              <a:rPr sz="4000" b="1" spc="-215" dirty="0">
                <a:solidFill>
                  <a:srgbClr val="2A4A81"/>
                </a:solidFill>
                <a:latin typeface="Arial"/>
                <a:cs typeface="Arial"/>
              </a:rPr>
              <a:t>Database </a:t>
            </a:r>
            <a:r>
              <a:rPr sz="4000" b="1" spc="-215" dirty="0" err="1">
                <a:solidFill>
                  <a:srgbClr val="2A4A81"/>
                </a:solidFill>
                <a:latin typeface="Arial"/>
                <a:cs typeface="Arial"/>
              </a:rPr>
              <a:t>ProQuest</a:t>
            </a:r>
            <a:endParaRPr sz="4000" dirty="0">
              <a:latin typeface="Arial"/>
              <a:cs typeface="Arial"/>
            </a:endParaRPr>
          </a:p>
        </p:txBody>
      </p:sp>
      <p:sp>
        <p:nvSpPr>
          <p:cNvPr id="11" name="object 11"/>
          <p:cNvSpPr txBox="1"/>
          <p:nvPr/>
        </p:nvSpPr>
        <p:spPr>
          <a:xfrm>
            <a:off x="381000" y="1866900"/>
            <a:ext cx="8001000" cy="6894195"/>
          </a:xfrm>
          <a:prstGeom prst="rect">
            <a:avLst/>
          </a:prstGeom>
        </p:spPr>
        <p:txBody>
          <a:bodyPr vert="horz" wrap="square" lIns="0" tIns="0" rIns="0" bIns="0" rtlCol="0">
            <a:spAutoFit/>
          </a:bodyPr>
          <a:lstStyle/>
          <a:p>
            <a:pPr algn="just"/>
            <a:r>
              <a:rPr lang="id-ID" sz="2800" dirty="0"/>
              <a:t>Untuk dapat mengaksesnya melalui URL link </a:t>
            </a:r>
            <a:r>
              <a:rPr lang="id-ID" sz="2800" u="sng" dirty="0">
                <a:solidFill>
                  <a:srgbClr val="FF0000"/>
                </a:solidFill>
                <a:hlinkClick r:id="rId3"/>
              </a:rPr>
              <a:t>https://ebookcentral.proquest.com/lib/isiyogya</a:t>
            </a:r>
            <a:r>
              <a:rPr lang="id-ID" sz="2800" dirty="0">
                <a:solidFill>
                  <a:srgbClr val="FF0000"/>
                </a:solidFill>
              </a:rPr>
              <a:t> </a:t>
            </a:r>
          </a:p>
          <a:p>
            <a:pPr algn="just"/>
            <a:endParaRPr lang="id-ID" sz="2800" dirty="0"/>
          </a:p>
          <a:p>
            <a:pPr algn="just"/>
            <a:r>
              <a:rPr lang="id-ID" sz="2800" dirty="0"/>
              <a:t>Jika diakses menggunakan jaringan internet ISI Yogyakarta maka akan otomatis dapat membaca dan mendownload koleksi.</a:t>
            </a:r>
          </a:p>
          <a:p>
            <a:pPr algn="just"/>
            <a:endParaRPr lang="id-ID" sz="2800" dirty="0"/>
          </a:p>
          <a:p>
            <a:pPr algn="just"/>
            <a:r>
              <a:rPr lang="id-ID" sz="2800" dirty="0"/>
              <a:t>Jika diakses menggunakan internet dari luar ISI Yogyakarta maka pemustaka wajib membuat akun (request account) secara mandiri melalui jaringan internet di ISI Yogyakarta terlebih dahulu.</a:t>
            </a:r>
          </a:p>
          <a:p>
            <a:pPr algn="just"/>
            <a:endParaRPr lang="id-ID" sz="2800" dirty="0">
              <a:solidFill>
                <a:srgbClr val="FF0000"/>
              </a:solidFill>
            </a:endParaRPr>
          </a:p>
          <a:p>
            <a:pPr algn="just"/>
            <a:r>
              <a:rPr lang="id-ID" sz="2800" dirty="0"/>
              <a:t>Untuk ebook yang sudah ada salinannya dapat diakses melalui digilib.isi.ac.id</a:t>
            </a:r>
          </a:p>
          <a:p>
            <a:pPr algn="just"/>
            <a:endParaRPr lang="id-ID" sz="2800" dirty="0">
              <a:solidFill>
                <a:srgbClr val="FF0000"/>
              </a:solidFill>
            </a:endParaRPr>
          </a:p>
          <a:p>
            <a:pPr algn="just"/>
            <a:endParaRPr lang="id-ID" sz="2800"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9677399" cy="1009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17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solidFill>
                <a:prstClr val="black"/>
              </a:solidFill>
            </a:endParaRPr>
          </a:p>
        </p:txBody>
      </p:sp>
      <p:sp>
        <p:nvSpPr>
          <p:cNvPr id="4" name="object 4"/>
          <p:cNvSpPr txBox="1"/>
          <p:nvPr/>
        </p:nvSpPr>
        <p:spPr>
          <a:xfrm>
            <a:off x="533400" y="416045"/>
            <a:ext cx="9029065" cy="858120"/>
          </a:xfrm>
          <a:prstGeom prst="rect">
            <a:avLst/>
          </a:prstGeom>
        </p:spPr>
        <p:txBody>
          <a:bodyPr vert="horz" wrap="square" lIns="0" tIns="0" rIns="0" bIns="0" rtlCol="0">
            <a:spAutoFit/>
          </a:bodyPr>
          <a:lstStyle/>
          <a:p>
            <a:pPr marL="12700" marR="5080">
              <a:lnSpc>
                <a:spcPts val="7650"/>
              </a:lnSpc>
            </a:pPr>
            <a:r>
              <a:rPr lang="id-ID" sz="4000" b="1" dirty="0">
                <a:solidFill>
                  <a:srgbClr val="002060"/>
                </a:solidFill>
              </a:rPr>
              <a:t>Database Taylor &amp; francis</a:t>
            </a:r>
            <a:endParaRPr sz="4000" b="1" dirty="0">
              <a:solidFill>
                <a:srgbClr val="002060"/>
              </a:solidFill>
              <a:latin typeface="Arial"/>
              <a:cs typeface="Arial"/>
            </a:endParaRPr>
          </a:p>
        </p:txBody>
      </p:sp>
      <p:sp>
        <p:nvSpPr>
          <p:cNvPr id="11" name="object 11"/>
          <p:cNvSpPr txBox="1"/>
          <p:nvPr/>
        </p:nvSpPr>
        <p:spPr>
          <a:xfrm>
            <a:off x="381000" y="1866900"/>
            <a:ext cx="8001000" cy="5601533"/>
          </a:xfrm>
          <a:prstGeom prst="rect">
            <a:avLst/>
          </a:prstGeom>
        </p:spPr>
        <p:txBody>
          <a:bodyPr vert="horz" wrap="square" lIns="0" tIns="0" rIns="0" bIns="0" rtlCol="0">
            <a:spAutoFit/>
          </a:bodyPr>
          <a:lstStyle/>
          <a:p>
            <a:pPr algn="just"/>
            <a:r>
              <a:rPr lang="id-ID" sz="2800" dirty="0"/>
              <a:t>Untuk mengaksesnya dapat melalui lib.isi.ac.id atau URL link:</a:t>
            </a:r>
          </a:p>
          <a:p>
            <a:pPr algn="just"/>
            <a:endParaRPr lang="id-ID" sz="2800" dirty="0"/>
          </a:p>
          <a:p>
            <a:pPr algn="just"/>
            <a:r>
              <a:rPr lang="id-ID" sz="2800" u="sng" dirty="0">
                <a:hlinkClick r:id="rId3"/>
              </a:rPr>
              <a:t>https://www.taylorfrancis.com/search?subject=SCAR&amp;sortBy=relevance&amp;key=&amp;isLicensed=true</a:t>
            </a:r>
            <a:endParaRPr lang="id-ID" sz="2800" u="sng" dirty="0"/>
          </a:p>
          <a:p>
            <a:pPr algn="just"/>
            <a:endParaRPr lang="id-ID" sz="2800" dirty="0"/>
          </a:p>
          <a:p>
            <a:pPr algn="just"/>
            <a:r>
              <a:rPr lang="id-ID" sz="2800" dirty="0"/>
              <a:t>Jika diakses menggunakan jaringan internet ISI Yogyakarta maka akan otomatis dapat membaca dan mendownload koleksi. </a:t>
            </a:r>
          </a:p>
          <a:p>
            <a:pPr algn="just"/>
            <a:endParaRPr lang="id-ID" sz="2800" dirty="0"/>
          </a:p>
          <a:p>
            <a:pPr algn="just"/>
            <a:r>
              <a:rPr lang="id-ID" sz="2800" dirty="0"/>
              <a:t>Untuk ebook yang sudah ada salinannya dapat diakses melalui digilib.isi.ac.id</a:t>
            </a:r>
          </a:p>
          <a:p>
            <a:pPr algn="just"/>
            <a:endParaRPr lang="en-US" sz="28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464"/>
            <a:ext cx="9601200" cy="1009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83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solidFill>
                <a:prstClr val="black"/>
              </a:solidFill>
            </a:endParaRPr>
          </a:p>
        </p:txBody>
      </p:sp>
      <p:sp>
        <p:nvSpPr>
          <p:cNvPr id="4" name="object 4"/>
          <p:cNvSpPr txBox="1"/>
          <p:nvPr/>
        </p:nvSpPr>
        <p:spPr>
          <a:xfrm>
            <a:off x="533400" y="416045"/>
            <a:ext cx="9029065" cy="858120"/>
          </a:xfrm>
          <a:prstGeom prst="rect">
            <a:avLst/>
          </a:prstGeom>
        </p:spPr>
        <p:txBody>
          <a:bodyPr vert="horz" wrap="square" lIns="0" tIns="0" rIns="0" bIns="0" rtlCol="0">
            <a:spAutoFit/>
          </a:bodyPr>
          <a:lstStyle/>
          <a:p>
            <a:pPr marL="12700" marR="5080">
              <a:lnSpc>
                <a:spcPts val="7650"/>
              </a:lnSpc>
            </a:pPr>
            <a:r>
              <a:rPr lang="id-ID" sz="4000" b="1" dirty="0">
                <a:solidFill>
                  <a:srgbClr val="002060"/>
                </a:solidFill>
              </a:rPr>
              <a:t>Database EBSO HOST</a:t>
            </a:r>
            <a:endParaRPr sz="4000" b="1" dirty="0">
              <a:solidFill>
                <a:srgbClr val="002060"/>
              </a:solidFill>
              <a:latin typeface="Arial"/>
              <a:cs typeface="Arial"/>
            </a:endParaRPr>
          </a:p>
        </p:txBody>
      </p:sp>
      <p:sp>
        <p:nvSpPr>
          <p:cNvPr id="11" name="object 11"/>
          <p:cNvSpPr txBox="1"/>
          <p:nvPr/>
        </p:nvSpPr>
        <p:spPr>
          <a:xfrm>
            <a:off x="381000" y="1669256"/>
            <a:ext cx="8001000" cy="8617744"/>
          </a:xfrm>
          <a:prstGeom prst="rect">
            <a:avLst/>
          </a:prstGeom>
        </p:spPr>
        <p:txBody>
          <a:bodyPr vert="horz" wrap="square" lIns="0" tIns="0" rIns="0" bIns="0" rtlCol="0">
            <a:spAutoFit/>
          </a:bodyPr>
          <a:lstStyle/>
          <a:p>
            <a:pPr algn="just"/>
            <a:r>
              <a:rPr lang="id-ID" sz="2800" dirty="0"/>
              <a:t>Untuk mengaksesnya dapat melalui lib.isi.ac.id atau URL link:</a:t>
            </a:r>
          </a:p>
          <a:p>
            <a:pPr algn="just"/>
            <a:r>
              <a:rPr lang="id-ID" sz="2800" u="sng" dirty="0">
                <a:hlinkClick r:id="rId3"/>
              </a:rPr>
              <a:t>https://research.ebsco.com/c/lya3la/search/results?q=ebook&amp;autocorrect=y&amp;db=nlebk&amp;limiters=None&amp;resetPageNumber=true&amp;skipResultsFetch=true</a:t>
            </a:r>
            <a:endParaRPr lang="id-ID" sz="2800" dirty="0"/>
          </a:p>
          <a:p>
            <a:pPr algn="just"/>
            <a:r>
              <a:rPr lang="id-ID" sz="2800" dirty="0"/>
              <a:t>Jika ebook diakses menggunakan jaringan internet ISI Yogyakarta maka akan otomatis dapat membaca dan mendownload koleksi.</a:t>
            </a:r>
          </a:p>
          <a:p>
            <a:pPr algn="just"/>
            <a:endParaRPr lang="id-ID" sz="2800" dirty="0"/>
          </a:p>
          <a:p>
            <a:pPr algn="just"/>
            <a:r>
              <a:rPr lang="id-ID" sz="2800" dirty="0"/>
              <a:t>Jika diakses menggunakan internet dari luar ISI Yogyakarta untuk mengaksesnya menggunakan akun bersama yang ada di ISI Yogyakarta (untuk mendapatkan akun dapat menghubungi petugas perpustakaan). </a:t>
            </a:r>
          </a:p>
          <a:p>
            <a:pPr algn="just"/>
            <a:endParaRPr lang="id-ID" sz="2800" dirty="0"/>
          </a:p>
          <a:p>
            <a:pPr algn="just"/>
            <a:r>
              <a:rPr lang="id-ID" sz="2800" dirty="0"/>
              <a:t>Untuk ebook sudah ada salinannya dapat diakses melalui digilib.isi.ac.id.</a:t>
            </a:r>
          </a:p>
          <a:p>
            <a:pPr algn="just"/>
            <a:endParaRPr lang="id-ID" sz="2800" dirty="0"/>
          </a:p>
          <a:p>
            <a:pPr algn="just"/>
            <a:endParaRPr lang="id-ID" sz="2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464"/>
            <a:ext cx="9677400" cy="1028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65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64"/>
            <a:ext cx="18288000" cy="10287000"/>
          </a:xfrm>
          <a:custGeom>
            <a:avLst/>
            <a:gdLst/>
            <a:ahLst/>
            <a:cxnLst/>
            <a:rect l="l" t="t" r="r" b="b"/>
            <a:pathLst>
              <a:path w="18288000" h="10287000">
                <a:moveTo>
                  <a:pt x="0" y="0"/>
                </a:moveTo>
                <a:lnTo>
                  <a:pt x="18287998" y="0"/>
                </a:lnTo>
                <a:lnTo>
                  <a:pt x="18287998" y="10286998"/>
                </a:lnTo>
                <a:lnTo>
                  <a:pt x="0" y="10286998"/>
                </a:lnTo>
                <a:lnTo>
                  <a:pt x="0" y="0"/>
                </a:lnTo>
              </a:path>
            </a:pathLst>
          </a:custGeom>
          <a:solidFill>
            <a:srgbClr val="EFEFEF"/>
          </a:solidFill>
        </p:spPr>
        <p:txBody>
          <a:bodyPr wrap="square" lIns="0" tIns="0" rIns="0" bIns="0" rtlCol="0"/>
          <a:lstStyle/>
          <a:p>
            <a:endParaRPr>
              <a:solidFill>
                <a:prstClr val="black"/>
              </a:solidFill>
            </a:endParaRPr>
          </a:p>
        </p:txBody>
      </p:sp>
      <p:sp>
        <p:nvSpPr>
          <p:cNvPr id="4" name="object 4"/>
          <p:cNvSpPr txBox="1"/>
          <p:nvPr/>
        </p:nvSpPr>
        <p:spPr>
          <a:xfrm>
            <a:off x="533400" y="416045"/>
            <a:ext cx="9029065" cy="858120"/>
          </a:xfrm>
          <a:prstGeom prst="rect">
            <a:avLst/>
          </a:prstGeom>
        </p:spPr>
        <p:txBody>
          <a:bodyPr vert="horz" wrap="square" lIns="0" tIns="0" rIns="0" bIns="0" rtlCol="0">
            <a:spAutoFit/>
          </a:bodyPr>
          <a:lstStyle/>
          <a:p>
            <a:pPr marL="12700" marR="5080">
              <a:lnSpc>
                <a:spcPts val="7650"/>
              </a:lnSpc>
            </a:pPr>
            <a:r>
              <a:rPr lang="id-ID" sz="4000" b="1" dirty="0">
                <a:solidFill>
                  <a:srgbClr val="002060"/>
                </a:solidFill>
              </a:rPr>
              <a:t>Database DIGIDO</a:t>
            </a:r>
            <a:endParaRPr sz="4000" b="1" dirty="0">
              <a:solidFill>
                <a:srgbClr val="002060"/>
              </a:solidFill>
              <a:latin typeface="Arial"/>
              <a:cs typeface="Arial"/>
            </a:endParaRPr>
          </a:p>
        </p:txBody>
      </p:sp>
      <p:sp>
        <p:nvSpPr>
          <p:cNvPr id="11" name="object 11"/>
          <p:cNvSpPr txBox="1"/>
          <p:nvPr/>
        </p:nvSpPr>
        <p:spPr>
          <a:xfrm>
            <a:off x="381000" y="1669256"/>
            <a:ext cx="8001000" cy="6894195"/>
          </a:xfrm>
          <a:prstGeom prst="rect">
            <a:avLst/>
          </a:prstGeom>
        </p:spPr>
        <p:txBody>
          <a:bodyPr vert="horz" wrap="square" lIns="0" tIns="0" rIns="0" bIns="0" rtlCol="0">
            <a:spAutoFit/>
          </a:bodyPr>
          <a:lstStyle/>
          <a:p>
            <a:pPr algn="just"/>
            <a:r>
              <a:rPr lang="id-ID" sz="2800" dirty="0"/>
              <a:t>Untuk dapat mengaksesnya dapat melalui URL link:</a:t>
            </a:r>
            <a:endParaRPr lang="id-ID" sz="2800" dirty="0">
              <a:solidFill>
                <a:srgbClr val="FF0000"/>
              </a:solidFill>
            </a:endParaRPr>
          </a:p>
          <a:p>
            <a:pPr algn="just"/>
            <a:r>
              <a:rPr lang="id-ID" sz="2800" u="sng" dirty="0">
                <a:solidFill>
                  <a:srgbClr val="FF0000"/>
                </a:solidFill>
                <a:hlinkClick r:id="rId3"/>
              </a:rPr>
              <a:t>https://isijogja.perpustakaan.co.id/buku.ks/koleksi-buku</a:t>
            </a:r>
            <a:r>
              <a:rPr lang="id-ID" sz="2800" dirty="0">
                <a:solidFill>
                  <a:srgbClr val="FF0000"/>
                </a:solidFill>
              </a:rPr>
              <a:t> </a:t>
            </a:r>
          </a:p>
          <a:p>
            <a:pPr algn="just"/>
            <a:endParaRPr lang="id-ID" sz="2800" dirty="0"/>
          </a:p>
          <a:p>
            <a:pPr algn="just"/>
            <a:r>
              <a:rPr lang="id-ID" sz="2800" dirty="0"/>
              <a:t>Untuk dapat mengkasesnya maka perlu mendaftar untuk membuat akun atau member, akses ebook ini hanya untuk civitas akdemik ISI Yogyakarta dengan cara mengisi data diri yang ada seperti nama lengkap, jenis kelamin, alamat email, no seluler, dan sandi. </a:t>
            </a:r>
          </a:p>
          <a:p>
            <a:pPr algn="just"/>
            <a:endParaRPr lang="id-ID" sz="2800" dirty="0"/>
          </a:p>
          <a:p>
            <a:pPr algn="just"/>
            <a:r>
              <a:rPr lang="id-ID" sz="2800" dirty="0"/>
              <a:t>Setelah selesai mengisi tinggal klik OK, selanjutnya cek email untuk verifikasi dan lakukan aktivasi</a:t>
            </a:r>
          </a:p>
          <a:p>
            <a:pPr algn="just"/>
            <a:endParaRPr lang="id-ID" sz="28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768" y="3464"/>
            <a:ext cx="9696450" cy="1028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535713"/>
      </p:ext>
    </p:extLst>
  </p:cSld>
  <p:clrMapOvr>
    <a:masterClrMapping/>
  </p:clrMapOvr>
</p:sld>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1428</TotalTime>
  <Words>1104</Words>
  <Application>Microsoft Office PowerPoint</Application>
  <PresentationFormat>Custom</PresentationFormat>
  <Paragraphs>141</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Freehand521 BT</vt:lpstr>
      <vt:lpstr>Georgia</vt:lpstr>
      <vt:lpstr>Trebuchet MS</vt:lpstr>
      <vt:lpstr>Wingdings</vt:lpstr>
      <vt:lpstr>Slipstream</vt:lpstr>
      <vt:lpstr>1_Slipstream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Elemen &amp; Mockup Isometrik Teknologi dalam Pendidikan Presentasi Teknologi</dc:title>
  <dc:creator>UPT-ISI</dc:creator>
  <cp:lastModifiedBy>MyBook Pro L7V</cp:lastModifiedBy>
  <cp:revision>92</cp:revision>
  <dcterms:created xsi:type="dcterms:W3CDTF">2023-02-17T08:53:29Z</dcterms:created>
  <dcterms:modified xsi:type="dcterms:W3CDTF">2024-06-03T08:40:20Z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2023-02-17T00:00:00Z</vt:filetime>
  </property>
</Properties>
</file>