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4" r:id="rId1"/>
  </p:sldMasterIdLst>
  <p:notesMasterIdLst>
    <p:notesMasterId r:id="rId57"/>
  </p:notesMasterIdLst>
  <p:handoutMasterIdLst>
    <p:handoutMasterId r:id="rId58"/>
  </p:handoutMasterIdLst>
  <p:sldIdLst>
    <p:sldId id="495" r:id="rId2"/>
    <p:sldId id="496" r:id="rId3"/>
    <p:sldId id="497" r:id="rId4"/>
    <p:sldId id="528" r:id="rId5"/>
    <p:sldId id="529" r:id="rId6"/>
    <p:sldId id="541" r:id="rId7"/>
    <p:sldId id="542" r:id="rId8"/>
    <p:sldId id="531" r:id="rId9"/>
    <p:sldId id="532" r:id="rId10"/>
    <p:sldId id="533" r:id="rId11"/>
    <p:sldId id="534" r:id="rId12"/>
    <p:sldId id="535" r:id="rId13"/>
    <p:sldId id="536" r:id="rId14"/>
    <p:sldId id="537" r:id="rId15"/>
    <p:sldId id="538" r:id="rId16"/>
    <p:sldId id="539" r:id="rId17"/>
    <p:sldId id="500" r:id="rId18"/>
    <p:sldId id="504" r:id="rId19"/>
    <p:sldId id="499" r:id="rId20"/>
    <p:sldId id="505" r:id="rId21"/>
    <p:sldId id="506" r:id="rId22"/>
    <p:sldId id="507" r:id="rId23"/>
    <p:sldId id="519" r:id="rId24"/>
    <p:sldId id="508" r:id="rId25"/>
    <p:sldId id="510" r:id="rId26"/>
    <p:sldId id="511" r:id="rId27"/>
    <p:sldId id="509" r:id="rId28"/>
    <p:sldId id="512" r:id="rId29"/>
    <p:sldId id="518" r:id="rId30"/>
    <p:sldId id="502" r:id="rId31"/>
    <p:sldId id="513" r:id="rId32"/>
    <p:sldId id="514" r:id="rId33"/>
    <p:sldId id="515" r:id="rId34"/>
    <p:sldId id="516" r:id="rId35"/>
    <p:sldId id="501" r:id="rId36"/>
    <p:sldId id="522" r:id="rId37"/>
    <p:sldId id="503" r:id="rId38"/>
    <p:sldId id="524" r:id="rId39"/>
    <p:sldId id="517" r:id="rId40"/>
    <p:sldId id="521" r:id="rId41"/>
    <p:sldId id="523" r:id="rId42"/>
    <p:sldId id="498" r:id="rId43"/>
    <p:sldId id="540" r:id="rId44"/>
    <p:sldId id="544" r:id="rId45"/>
    <p:sldId id="545" r:id="rId46"/>
    <p:sldId id="546" r:id="rId47"/>
    <p:sldId id="547" r:id="rId48"/>
    <p:sldId id="550" r:id="rId49"/>
    <p:sldId id="551" r:id="rId50"/>
    <p:sldId id="552" r:id="rId51"/>
    <p:sldId id="553" r:id="rId52"/>
    <p:sldId id="543" r:id="rId53"/>
    <p:sldId id="554" r:id="rId54"/>
    <p:sldId id="527" r:id="rId55"/>
    <p:sldId id="393" r:id="rId56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00000"/>
    <a:srgbClr val="70AD47"/>
    <a:srgbClr val="5B9BD5"/>
    <a:srgbClr val="02ABD6"/>
    <a:srgbClr val="000000"/>
    <a:srgbClr val="ABD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97"/>
    <p:restoredTop sz="94599"/>
  </p:normalViewPr>
  <p:slideViewPr>
    <p:cSldViewPr snapToGrid="0" snapToObjects="1">
      <p:cViewPr>
        <p:scale>
          <a:sx n="129" d="100"/>
          <a:sy n="129" d="100"/>
        </p:scale>
        <p:origin x="40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DC6BC7-5E04-F84E-85F1-D8A1D425B3F1}" type="doc">
      <dgm:prSet loTypeId="urn:microsoft.com/office/officeart/2005/8/layout/process1" loCatId="" qsTypeId="urn:microsoft.com/office/officeart/2005/8/quickstyle/simple4" qsCatId="simple" csTypeId="urn:microsoft.com/office/officeart/2005/8/colors/accent2_2" csCatId="accent2" phldr="1"/>
      <dgm:spPr/>
    </dgm:pt>
    <dgm:pt modelId="{E507321A-6B0F-C84A-942E-54E2A74910DF}">
      <dgm:prSet phldrT="[Text]" custT="1"/>
      <dgm:spPr/>
      <dgm:t>
        <a:bodyPr/>
        <a:lstStyle/>
        <a:p>
          <a:r>
            <a:rPr lang="en-US" sz="1600" dirty="0" smtClean="0">
              <a:latin typeface="Avenir Book" charset="0"/>
              <a:ea typeface="Avenir Book" charset="0"/>
              <a:cs typeface="Avenir Book" charset="0"/>
            </a:rPr>
            <a:t>Ingest</a:t>
          </a:r>
          <a:endParaRPr lang="en-US" sz="1600" dirty="0">
            <a:latin typeface="Avenir Book" charset="0"/>
            <a:ea typeface="Avenir Book" charset="0"/>
            <a:cs typeface="Avenir Book" charset="0"/>
          </a:endParaRPr>
        </a:p>
      </dgm:t>
    </dgm:pt>
    <dgm:pt modelId="{155FF6A9-2DCE-0F43-A6F8-64166A362E27}" type="parTrans" cxnId="{6101E606-4095-DF44-8BBE-594A5BDF012B}">
      <dgm:prSet/>
      <dgm:spPr/>
      <dgm:t>
        <a:bodyPr/>
        <a:lstStyle/>
        <a:p>
          <a:endParaRPr lang="en-US" sz="1200">
            <a:latin typeface="Avenir Book" charset="0"/>
            <a:ea typeface="Avenir Book" charset="0"/>
            <a:cs typeface="Avenir Book" charset="0"/>
          </a:endParaRPr>
        </a:p>
      </dgm:t>
    </dgm:pt>
    <dgm:pt modelId="{A99CE54E-89B4-4B44-A7F3-B8F8C9063D15}" type="sibTrans" cxnId="{6101E606-4095-DF44-8BBE-594A5BDF012B}">
      <dgm:prSet custT="1"/>
      <dgm:spPr/>
      <dgm:t>
        <a:bodyPr/>
        <a:lstStyle/>
        <a:p>
          <a:endParaRPr lang="en-US" sz="1050">
            <a:latin typeface="Avenir Book" charset="0"/>
            <a:ea typeface="Avenir Book" charset="0"/>
            <a:cs typeface="Avenir Book" charset="0"/>
          </a:endParaRPr>
        </a:p>
      </dgm:t>
    </dgm:pt>
    <dgm:pt modelId="{67F26D84-5728-F345-B3A0-A66110E106C9}">
      <dgm:prSet phldrT="[Text]" custT="1"/>
      <dgm:spPr/>
      <dgm:t>
        <a:bodyPr/>
        <a:lstStyle/>
        <a:p>
          <a:r>
            <a:rPr lang="en-US" sz="1600" dirty="0" smtClean="0">
              <a:latin typeface="Avenir Book" charset="0"/>
              <a:ea typeface="Avenir Book" charset="0"/>
              <a:cs typeface="Avenir Book" charset="0"/>
            </a:rPr>
            <a:t>Store &amp; Index</a:t>
          </a:r>
          <a:endParaRPr lang="en-US" sz="1600" dirty="0">
            <a:latin typeface="Avenir Book" charset="0"/>
            <a:ea typeface="Avenir Book" charset="0"/>
            <a:cs typeface="Avenir Book" charset="0"/>
          </a:endParaRPr>
        </a:p>
      </dgm:t>
    </dgm:pt>
    <dgm:pt modelId="{9C1A985E-CDCD-8946-B9E6-6F4AC10C827D}" type="parTrans" cxnId="{FC7CFBA8-8DCD-B040-AE61-146BF81DC832}">
      <dgm:prSet/>
      <dgm:spPr/>
      <dgm:t>
        <a:bodyPr/>
        <a:lstStyle/>
        <a:p>
          <a:endParaRPr lang="en-US" sz="1200">
            <a:latin typeface="Avenir Book" charset="0"/>
            <a:ea typeface="Avenir Book" charset="0"/>
            <a:cs typeface="Avenir Book" charset="0"/>
          </a:endParaRPr>
        </a:p>
      </dgm:t>
    </dgm:pt>
    <dgm:pt modelId="{031BDCAD-3DA2-6F4D-A92A-EAB5F2804388}" type="sibTrans" cxnId="{FC7CFBA8-8DCD-B040-AE61-146BF81DC832}">
      <dgm:prSet custT="1"/>
      <dgm:spPr/>
      <dgm:t>
        <a:bodyPr/>
        <a:lstStyle/>
        <a:p>
          <a:endParaRPr lang="en-US" sz="1050">
            <a:latin typeface="Avenir Book" charset="0"/>
            <a:ea typeface="Avenir Book" charset="0"/>
            <a:cs typeface="Avenir Book" charset="0"/>
          </a:endParaRPr>
        </a:p>
      </dgm:t>
    </dgm:pt>
    <dgm:pt modelId="{E6B25E96-F8AC-8C4E-86F3-8D07C1F52645}">
      <dgm:prSet phldrT="[Text]" custT="1"/>
      <dgm:spPr/>
      <dgm:t>
        <a:bodyPr/>
        <a:lstStyle/>
        <a:p>
          <a:r>
            <a:rPr lang="en-US" sz="1600" dirty="0" err="1" smtClean="0">
              <a:latin typeface="Avenir Book" charset="0"/>
              <a:ea typeface="Avenir Book" charset="0"/>
              <a:cs typeface="Avenir Book" charset="0"/>
            </a:rPr>
            <a:t>Analisis</a:t>
          </a:r>
          <a:endParaRPr lang="en-US" sz="1600" dirty="0">
            <a:latin typeface="Avenir Book" charset="0"/>
            <a:ea typeface="Avenir Book" charset="0"/>
            <a:cs typeface="Avenir Book" charset="0"/>
          </a:endParaRPr>
        </a:p>
      </dgm:t>
    </dgm:pt>
    <dgm:pt modelId="{B40E5A0E-BCF3-7041-861E-ED4FF414EEE3}" type="parTrans" cxnId="{484C6023-D351-D845-8514-E513F9592B86}">
      <dgm:prSet/>
      <dgm:spPr/>
      <dgm:t>
        <a:bodyPr/>
        <a:lstStyle/>
        <a:p>
          <a:endParaRPr lang="en-US" sz="1200">
            <a:latin typeface="Avenir Book" charset="0"/>
            <a:ea typeface="Avenir Book" charset="0"/>
            <a:cs typeface="Avenir Book" charset="0"/>
          </a:endParaRPr>
        </a:p>
      </dgm:t>
    </dgm:pt>
    <dgm:pt modelId="{410E06F6-C9ED-4F40-AAAC-1E6764CF2236}" type="sibTrans" cxnId="{484C6023-D351-D845-8514-E513F9592B86}">
      <dgm:prSet custT="1"/>
      <dgm:spPr/>
      <dgm:t>
        <a:bodyPr/>
        <a:lstStyle/>
        <a:p>
          <a:endParaRPr lang="en-US" sz="1050">
            <a:latin typeface="Avenir Book" charset="0"/>
            <a:ea typeface="Avenir Book" charset="0"/>
            <a:cs typeface="Avenir Book" charset="0"/>
          </a:endParaRPr>
        </a:p>
      </dgm:t>
    </dgm:pt>
    <dgm:pt modelId="{ED7D74A8-4520-834F-AE9C-96C4FD07CC74}">
      <dgm:prSet phldrT="[Text]" custT="1"/>
      <dgm:spPr/>
      <dgm:t>
        <a:bodyPr/>
        <a:lstStyle/>
        <a:p>
          <a:r>
            <a:rPr lang="en-US" sz="1600" dirty="0" err="1" smtClean="0">
              <a:latin typeface="Avenir Book" charset="0"/>
              <a:ea typeface="Avenir Book" charset="0"/>
              <a:cs typeface="Avenir Book" charset="0"/>
            </a:rPr>
            <a:t>Visualisasi</a:t>
          </a:r>
          <a:endParaRPr lang="en-US" sz="1600" dirty="0">
            <a:latin typeface="Avenir Book" charset="0"/>
            <a:ea typeface="Avenir Book" charset="0"/>
            <a:cs typeface="Avenir Book" charset="0"/>
          </a:endParaRPr>
        </a:p>
      </dgm:t>
    </dgm:pt>
    <dgm:pt modelId="{0A2327C9-C268-0447-B0A7-F4C7D536E249}" type="parTrans" cxnId="{4FB4B098-89FB-F041-8307-F70FBC6AE19E}">
      <dgm:prSet/>
      <dgm:spPr/>
      <dgm:t>
        <a:bodyPr/>
        <a:lstStyle/>
        <a:p>
          <a:endParaRPr lang="en-US" sz="1200">
            <a:latin typeface="Avenir Book" charset="0"/>
            <a:ea typeface="Avenir Book" charset="0"/>
            <a:cs typeface="Avenir Book" charset="0"/>
          </a:endParaRPr>
        </a:p>
      </dgm:t>
    </dgm:pt>
    <dgm:pt modelId="{658E6E0A-7311-AC48-AAFB-8E1DC84C29EC}" type="sibTrans" cxnId="{4FB4B098-89FB-F041-8307-F70FBC6AE19E}">
      <dgm:prSet/>
      <dgm:spPr/>
      <dgm:t>
        <a:bodyPr/>
        <a:lstStyle/>
        <a:p>
          <a:endParaRPr lang="en-US" sz="1200">
            <a:latin typeface="Avenir Book" charset="0"/>
            <a:ea typeface="Avenir Book" charset="0"/>
            <a:cs typeface="Avenir Book" charset="0"/>
          </a:endParaRPr>
        </a:p>
      </dgm:t>
    </dgm:pt>
    <dgm:pt modelId="{55B6A242-0DBC-F64A-8079-FE5DA98C18FC}" type="pres">
      <dgm:prSet presAssocID="{DDDC6BC7-5E04-F84E-85F1-D8A1D425B3F1}" presName="Name0" presStyleCnt="0">
        <dgm:presLayoutVars>
          <dgm:dir/>
          <dgm:resizeHandles val="exact"/>
        </dgm:presLayoutVars>
      </dgm:prSet>
      <dgm:spPr/>
    </dgm:pt>
    <dgm:pt modelId="{5D9403E8-4C16-3E44-A7BD-5A42C361C0DC}" type="pres">
      <dgm:prSet presAssocID="{E507321A-6B0F-C84A-942E-54E2A74910D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2720E1C-261D-4A4B-8DFC-243F24744E18}" type="pres">
      <dgm:prSet presAssocID="{A99CE54E-89B4-4B44-A7F3-B8F8C9063D15}" presName="sibTrans" presStyleLbl="sibTrans2D1" presStyleIdx="0" presStyleCnt="3"/>
      <dgm:spPr/>
      <dgm:t>
        <a:bodyPr/>
        <a:lstStyle/>
        <a:p>
          <a:endParaRPr lang="id-ID"/>
        </a:p>
      </dgm:t>
    </dgm:pt>
    <dgm:pt modelId="{C6266DC1-355C-A34B-89EB-1DA58B63ABB9}" type="pres">
      <dgm:prSet presAssocID="{A99CE54E-89B4-4B44-A7F3-B8F8C9063D15}" presName="connectorText" presStyleLbl="sibTrans2D1" presStyleIdx="0" presStyleCnt="3"/>
      <dgm:spPr/>
      <dgm:t>
        <a:bodyPr/>
        <a:lstStyle/>
        <a:p>
          <a:endParaRPr lang="id-ID"/>
        </a:p>
      </dgm:t>
    </dgm:pt>
    <dgm:pt modelId="{228DA0DE-D320-9E4B-8A6F-2A6A6F7642CE}" type="pres">
      <dgm:prSet presAssocID="{67F26D84-5728-F345-B3A0-A66110E106C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358186D-782D-834C-95A5-34BB9BAC3F2E}" type="pres">
      <dgm:prSet presAssocID="{031BDCAD-3DA2-6F4D-A92A-EAB5F2804388}" presName="sibTrans" presStyleLbl="sibTrans2D1" presStyleIdx="1" presStyleCnt="3"/>
      <dgm:spPr/>
      <dgm:t>
        <a:bodyPr/>
        <a:lstStyle/>
        <a:p>
          <a:endParaRPr lang="id-ID"/>
        </a:p>
      </dgm:t>
    </dgm:pt>
    <dgm:pt modelId="{FE24D125-F60F-CB41-B16F-ABACB41FFE7E}" type="pres">
      <dgm:prSet presAssocID="{031BDCAD-3DA2-6F4D-A92A-EAB5F2804388}" presName="connectorText" presStyleLbl="sibTrans2D1" presStyleIdx="1" presStyleCnt="3"/>
      <dgm:spPr/>
      <dgm:t>
        <a:bodyPr/>
        <a:lstStyle/>
        <a:p>
          <a:endParaRPr lang="id-ID"/>
        </a:p>
      </dgm:t>
    </dgm:pt>
    <dgm:pt modelId="{428F3ABF-2D46-1549-8DEA-09089A4E868C}" type="pres">
      <dgm:prSet presAssocID="{E6B25E96-F8AC-8C4E-86F3-8D07C1F5264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630DE98-154F-AB44-94D6-BC485616337A}" type="pres">
      <dgm:prSet presAssocID="{410E06F6-C9ED-4F40-AAAC-1E6764CF2236}" presName="sibTrans" presStyleLbl="sibTrans2D1" presStyleIdx="2" presStyleCnt="3"/>
      <dgm:spPr/>
      <dgm:t>
        <a:bodyPr/>
        <a:lstStyle/>
        <a:p>
          <a:endParaRPr lang="id-ID"/>
        </a:p>
      </dgm:t>
    </dgm:pt>
    <dgm:pt modelId="{C72EA4EA-6C80-8744-9F0F-F5193A2E9FDE}" type="pres">
      <dgm:prSet presAssocID="{410E06F6-C9ED-4F40-AAAC-1E6764CF2236}" presName="connectorText" presStyleLbl="sibTrans2D1" presStyleIdx="2" presStyleCnt="3"/>
      <dgm:spPr/>
      <dgm:t>
        <a:bodyPr/>
        <a:lstStyle/>
        <a:p>
          <a:endParaRPr lang="id-ID"/>
        </a:p>
      </dgm:t>
    </dgm:pt>
    <dgm:pt modelId="{1039819C-03A9-4842-BA69-24F4A05DD1DC}" type="pres">
      <dgm:prSet presAssocID="{ED7D74A8-4520-834F-AE9C-96C4FD07CC7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484C6023-D351-D845-8514-E513F9592B86}" srcId="{DDDC6BC7-5E04-F84E-85F1-D8A1D425B3F1}" destId="{E6B25E96-F8AC-8C4E-86F3-8D07C1F52645}" srcOrd="2" destOrd="0" parTransId="{B40E5A0E-BCF3-7041-861E-ED4FF414EEE3}" sibTransId="{410E06F6-C9ED-4F40-AAAC-1E6764CF2236}"/>
    <dgm:cxn modelId="{4A6EC11B-5189-C540-BB7C-A17A4BFD2C8E}" type="presOf" srcId="{410E06F6-C9ED-4F40-AAAC-1E6764CF2236}" destId="{B630DE98-154F-AB44-94D6-BC485616337A}" srcOrd="0" destOrd="0" presId="urn:microsoft.com/office/officeart/2005/8/layout/process1"/>
    <dgm:cxn modelId="{5F6D378A-BDBE-944B-B390-CE3210D2B7FB}" type="presOf" srcId="{A99CE54E-89B4-4B44-A7F3-B8F8C9063D15}" destId="{C6266DC1-355C-A34B-89EB-1DA58B63ABB9}" srcOrd="1" destOrd="0" presId="urn:microsoft.com/office/officeart/2005/8/layout/process1"/>
    <dgm:cxn modelId="{4B5FA3A8-47C5-A847-88CB-585274BD01D6}" type="presOf" srcId="{DDDC6BC7-5E04-F84E-85F1-D8A1D425B3F1}" destId="{55B6A242-0DBC-F64A-8079-FE5DA98C18FC}" srcOrd="0" destOrd="0" presId="urn:microsoft.com/office/officeart/2005/8/layout/process1"/>
    <dgm:cxn modelId="{B40C4624-F466-6D48-AD6C-E17908D6956E}" type="presOf" srcId="{E6B25E96-F8AC-8C4E-86F3-8D07C1F52645}" destId="{428F3ABF-2D46-1549-8DEA-09089A4E868C}" srcOrd="0" destOrd="0" presId="urn:microsoft.com/office/officeart/2005/8/layout/process1"/>
    <dgm:cxn modelId="{811D7786-A959-4546-B526-93DBD2D2F3CA}" type="presOf" srcId="{67F26D84-5728-F345-B3A0-A66110E106C9}" destId="{228DA0DE-D320-9E4B-8A6F-2A6A6F7642CE}" srcOrd="0" destOrd="0" presId="urn:microsoft.com/office/officeart/2005/8/layout/process1"/>
    <dgm:cxn modelId="{2196B324-05DA-0648-A09B-B23575292FFD}" type="presOf" srcId="{A99CE54E-89B4-4B44-A7F3-B8F8C9063D15}" destId="{C2720E1C-261D-4A4B-8DFC-243F24744E18}" srcOrd="0" destOrd="0" presId="urn:microsoft.com/office/officeart/2005/8/layout/process1"/>
    <dgm:cxn modelId="{4FB4B098-89FB-F041-8307-F70FBC6AE19E}" srcId="{DDDC6BC7-5E04-F84E-85F1-D8A1D425B3F1}" destId="{ED7D74A8-4520-834F-AE9C-96C4FD07CC74}" srcOrd="3" destOrd="0" parTransId="{0A2327C9-C268-0447-B0A7-F4C7D536E249}" sibTransId="{658E6E0A-7311-AC48-AAFB-8E1DC84C29EC}"/>
    <dgm:cxn modelId="{00A049AA-FDD4-D644-9FCF-161D8AD88941}" type="presOf" srcId="{031BDCAD-3DA2-6F4D-A92A-EAB5F2804388}" destId="{5358186D-782D-834C-95A5-34BB9BAC3F2E}" srcOrd="0" destOrd="0" presId="urn:microsoft.com/office/officeart/2005/8/layout/process1"/>
    <dgm:cxn modelId="{CA01B943-82EF-FB44-93BF-C92CEFCCA3E2}" type="presOf" srcId="{410E06F6-C9ED-4F40-AAAC-1E6764CF2236}" destId="{C72EA4EA-6C80-8744-9F0F-F5193A2E9FDE}" srcOrd="1" destOrd="0" presId="urn:microsoft.com/office/officeart/2005/8/layout/process1"/>
    <dgm:cxn modelId="{6101E606-4095-DF44-8BBE-594A5BDF012B}" srcId="{DDDC6BC7-5E04-F84E-85F1-D8A1D425B3F1}" destId="{E507321A-6B0F-C84A-942E-54E2A74910DF}" srcOrd="0" destOrd="0" parTransId="{155FF6A9-2DCE-0F43-A6F8-64166A362E27}" sibTransId="{A99CE54E-89B4-4B44-A7F3-B8F8C9063D15}"/>
    <dgm:cxn modelId="{86ED08CE-DD09-FA40-8312-9651651CA869}" type="presOf" srcId="{031BDCAD-3DA2-6F4D-A92A-EAB5F2804388}" destId="{FE24D125-F60F-CB41-B16F-ABACB41FFE7E}" srcOrd="1" destOrd="0" presId="urn:microsoft.com/office/officeart/2005/8/layout/process1"/>
    <dgm:cxn modelId="{FC7CFBA8-8DCD-B040-AE61-146BF81DC832}" srcId="{DDDC6BC7-5E04-F84E-85F1-D8A1D425B3F1}" destId="{67F26D84-5728-F345-B3A0-A66110E106C9}" srcOrd="1" destOrd="0" parTransId="{9C1A985E-CDCD-8946-B9E6-6F4AC10C827D}" sibTransId="{031BDCAD-3DA2-6F4D-A92A-EAB5F2804388}"/>
    <dgm:cxn modelId="{E5DF6A1D-7622-8C47-9AF0-D1951F876F2E}" type="presOf" srcId="{ED7D74A8-4520-834F-AE9C-96C4FD07CC74}" destId="{1039819C-03A9-4842-BA69-24F4A05DD1DC}" srcOrd="0" destOrd="0" presId="urn:microsoft.com/office/officeart/2005/8/layout/process1"/>
    <dgm:cxn modelId="{6F73A79D-1CE9-3743-B7A6-D86FD8108C46}" type="presOf" srcId="{E507321A-6B0F-C84A-942E-54E2A74910DF}" destId="{5D9403E8-4C16-3E44-A7BD-5A42C361C0DC}" srcOrd="0" destOrd="0" presId="urn:microsoft.com/office/officeart/2005/8/layout/process1"/>
    <dgm:cxn modelId="{48CE7BC2-85DD-444B-82C7-8219CCD6823F}" type="presParOf" srcId="{55B6A242-0DBC-F64A-8079-FE5DA98C18FC}" destId="{5D9403E8-4C16-3E44-A7BD-5A42C361C0DC}" srcOrd="0" destOrd="0" presId="urn:microsoft.com/office/officeart/2005/8/layout/process1"/>
    <dgm:cxn modelId="{BF05CEA8-97FF-E54A-91B6-296886B75586}" type="presParOf" srcId="{55B6A242-0DBC-F64A-8079-FE5DA98C18FC}" destId="{C2720E1C-261D-4A4B-8DFC-243F24744E18}" srcOrd="1" destOrd="0" presId="urn:microsoft.com/office/officeart/2005/8/layout/process1"/>
    <dgm:cxn modelId="{70A37D44-FA99-FE42-9E01-7FDF00777584}" type="presParOf" srcId="{C2720E1C-261D-4A4B-8DFC-243F24744E18}" destId="{C6266DC1-355C-A34B-89EB-1DA58B63ABB9}" srcOrd="0" destOrd="0" presId="urn:microsoft.com/office/officeart/2005/8/layout/process1"/>
    <dgm:cxn modelId="{28788CB1-CED7-114F-B276-2C3810BCA6DA}" type="presParOf" srcId="{55B6A242-0DBC-F64A-8079-FE5DA98C18FC}" destId="{228DA0DE-D320-9E4B-8A6F-2A6A6F7642CE}" srcOrd="2" destOrd="0" presId="urn:microsoft.com/office/officeart/2005/8/layout/process1"/>
    <dgm:cxn modelId="{647FEDA2-7261-454C-A621-19D1A7C71EE6}" type="presParOf" srcId="{55B6A242-0DBC-F64A-8079-FE5DA98C18FC}" destId="{5358186D-782D-834C-95A5-34BB9BAC3F2E}" srcOrd="3" destOrd="0" presId="urn:microsoft.com/office/officeart/2005/8/layout/process1"/>
    <dgm:cxn modelId="{84691231-87E8-7941-A3B2-001404872C5B}" type="presParOf" srcId="{5358186D-782D-834C-95A5-34BB9BAC3F2E}" destId="{FE24D125-F60F-CB41-B16F-ABACB41FFE7E}" srcOrd="0" destOrd="0" presId="urn:microsoft.com/office/officeart/2005/8/layout/process1"/>
    <dgm:cxn modelId="{A97E6B72-AFB6-E84A-A9B9-6D5E97E290EF}" type="presParOf" srcId="{55B6A242-0DBC-F64A-8079-FE5DA98C18FC}" destId="{428F3ABF-2D46-1549-8DEA-09089A4E868C}" srcOrd="4" destOrd="0" presId="urn:microsoft.com/office/officeart/2005/8/layout/process1"/>
    <dgm:cxn modelId="{79A5FA72-FD8D-D843-958E-131B2DF4B801}" type="presParOf" srcId="{55B6A242-0DBC-F64A-8079-FE5DA98C18FC}" destId="{B630DE98-154F-AB44-94D6-BC485616337A}" srcOrd="5" destOrd="0" presId="urn:microsoft.com/office/officeart/2005/8/layout/process1"/>
    <dgm:cxn modelId="{A0B11CD6-7A0E-4F4B-98DA-154F320FF9A6}" type="presParOf" srcId="{B630DE98-154F-AB44-94D6-BC485616337A}" destId="{C72EA4EA-6C80-8744-9F0F-F5193A2E9FDE}" srcOrd="0" destOrd="0" presId="urn:microsoft.com/office/officeart/2005/8/layout/process1"/>
    <dgm:cxn modelId="{F9B8E8C7-FD88-3040-AFA9-4A8333011828}" type="presParOf" srcId="{55B6A242-0DBC-F64A-8079-FE5DA98C18FC}" destId="{1039819C-03A9-4842-BA69-24F4A05DD1D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403E8-4C16-3E44-A7BD-5A42C361C0DC}">
      <dsp:nvSpPr>
        <dsp:cNvPr id="0" name=""/>
        <dsp:cNvSpPr/>
      </dsp:nvSpPr>
      <dsp:spPr>
        <a:xfrm>
          <a:off x="3637" y="586985"/>
          <a:ext cx="1590476" cy="954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venir Book" charset="0"/>
              <a:ea typeface="Avenir Book" charset="0"/>
              <a:cs typeface="Avenir Book" charset="0"/>
            </a:rPr>
            <a:t>Ingest</a:t>
          </a:r>
          <a:endParaRPr lang="en-US" sz="1600" kern="1200" dirty="0">
            <a:latin typeface="Avenir Book" charset="0"/>
            <a:ea typeface="Avenir Book" charset="0"/>
            <a:cs typeface="Avenir Book" charset="0"/>
          </a:endParaRPr>
        </a:p>
      </dsp:txBody>
      <dsp:txXfrm>
        <a:off x="31587" y="614935"/>
        <a:ext cx="1534576" cy="898385"/>
      </dsp:txXfrm>
    </dsp:sp>
    <dsp:sp modelId="{C2720E1C-261D-4A4B-8DFC-243F24744E18}">
      <dsp:nvSpPr>
        <dsp:cNvPr id="0" name=""/>
        <dsp:cNvSpPr/>
      </dsp:nvSpPr>
      <dsp:spPr>
        <a:xfrm>
          <a:off x="1753162" y="866909"/>
          <a:ext cx="337181" cy="39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Avenir Book" charset="0"/>
            <a:ea typeface="Avenir Book" charset="0"/>
            <a:cs typeface="Avenir Book" charset="0"/>
          </a:endParaRPr>
        </a:p>
      </dsp:txBody>
      <dsp:txXfrm>
        <a:off x="1753162" y="945797"/>
        <a:ext cx="236027" cy="236662"/>
      </dsp:txXfrm>
    </dsp:sp>
    <dsp:sp modelId="{228DA0DE-D320-9E4B-8A6F-2A6A6F7642CE}">
      <dsp:nvSpPr>
        <dsp:cNvPr id="0" name=""/>
        <dsp:cNvSpPr/>
      </dsp:nvSpPr>
      <dsp:spPr>
        <a:xfrm>
          <a:off x="2230305" y="586985"/>
          <a:ext cx="1590476" cy="954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venir Book" charset="0"/>
              <a:ea typeface="Avenir Book" charset="0"/>
              <a:cs typeface="Avenir Book" charset="0"/>
            </a:rPr>
            <a:t>Store &amp; Index</a:t>
          </a:r>
          <a:endParaRPr lang="en-US" sz="1600" kern="1200" dirty="0">
            <a:latin typeface="Avenir Book" charset="0"/>
            <a:ea typeface="Avenir Book" charset="0"/>
            <a:cs typeface="Avenir Book" charset="0"/>
          </a:endParaRPr>
        </a:p>
      </dsp:txBody>
      <dsp:txXfrm>
        <a:off x="2258255" y="614935"/>
        <a:ext cx="1534576" cy="898385"/>
      </dsp:txXfrm>
    </dsp:sp>
    <dsp:sp modelId="{5358186D-782D-834C-95A5-34BB9BAC3F2E}">
      <dsp:nvSpPr>
        <dsp:cNvPr id="0" name=""/>
        <dsp:cNvSpPr/>
      </dsp:nvSpPr>
      <dsp:spPr>
        <a:xfrm>
          <a:off x="3979829" y="866909"/>
          <a:ext cx="337181" cy="39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Avenir Book" charset="0"/>
            <a:ea typeface="Avenir Book" charset="0"/>
            <a:cs typeface="Avenir Book" charset="0"/>
          </a:endParaRPr>
        </a:p>
      </dsp:txBody>
      <dsp:txXfrm>
        <a:off x="3979829" y="945797"/>
        <a:ext cx="236027" cy="236662"/>
      </dsp:txXfrm>
    </dsp:sp>
    <dsp:sp modelId="{428F3ABF-2D46-1549-8DEA-09089A4E868C}">
      <dsp:nvSpPr>
        <dsp:cNvPr id="0" name=""/>
        <dsp:cNvSpPr/>
      </dsp:nvSpPr>
      <dsp:spPr>
        <a:xfrm>
          <a:off x="4456972" y="586985"/>
          <a:ext cx="1590476" cy="954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Avenir Book" charset="0"/>
              <a:ea typeface="Avenir Book" charset="0"/>
              <a:cs typeface="Avenir Book" charset="0"/>
            </a:rPr>
            <a:t>Analisis</a:t>
          </a:r>
          <a:endParaRPr lang="en-US" sz="1600" kern="1200" dirty="0">
            <a:latin typeface="Avenir Book" charset="0"/>
            <a:ea typeface="Avenir Book" charset="0"/>
            <a:cs typeface="Avenir Book" charset="0"/>
          </a:endParaRPr>
        </a:p>
      </dsp:txBody>
      <dsp:txXfrm>
        <a:off x="4484922" y="614935"/>
        <a:ext cx="1534576" cy="898385"/>
      </dsp:txXfrm>
    </dsp:sp>
    <dsp:sp modelId="{B630DE98-154F-AB44-94D6-BC485616337A}">
      <dsp:nvSpPr>
        <dsp:cNvPr id="0" name=""/>
        <dsp:cNvSpPr/>
      </dsp:nvSpPr>
      <dsp:spPr>
        <a:xfrm>
          <a:off x="6206496" y="866909"/>
          <a:ext cx="337181" cy="39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Avenir Book" charset="0"/>
            <a:ea typeface="Avenir Book" charset="0"/>
            <a:cs typeface="Avenir Book" charset="0"/>
          </a:endParaRPr>
        </a:p>
      </dsp:txBody>
      <dsp:txXfrm>
        <a:off x="6206496" y="945797"/>
        <a:ext cx="236027" cy="236662"/>
      </dsp:txXfrm>
    </dsp:sp>
    <dsp:sp modelId="{1039819C-03A9-4842-BA69-24F4A05DD1DC}">
      <dsp:nvSpPr>
        <dsp:cNvPr id="0" name=""/>
        <dsp:cNvSpPr/>
      </dsp:nvSpPr>
      <dsp:spPr>
        <a:xfrm>
          <a:off x="6683639" y="586985"/>
          <a:ext cx="1590476" cy="954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Avenir Book" charset="0"/>
              <a:ea typeface="Avenir Book" charset="0"/>
              <a:cs typeface="Avenir Book" charset="0"/>
            </a:rPr>
            <a:t>Visualisasi</a:t>
          </a:r>
          <a:endParaRPr lang="en-US" sz="1600" kern="1200" dirty="0">
            <a:latin typeface="Avenir Book" charset="0"/>
            <a:ea typeface="Avenir Book" charset="0"/>
            <a:cs typeface="Avenir Book" charset="0"/>
          </a:endParaRPr>
        </a:p>
      </dsp:txBody>
      <dsp:txXfrm>
        <a:off x="6711589" y="614935"/>
        <a:ext cx="1534576" cy="898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FC1CA-0178-7849-B539-3B495B11F5EB}" type="datetimeFigureOut">
              <a:rPr lang="id-ID" smtClean="0"/>
              <a:t>28/04/19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185D7-8F84-BA41-A71E-84E1B43D325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8945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83283-FCA4-404A-B0D0-F012D03509ED}" type="datetimeFigureOut">
              <a:rPr lang="id-ID" smtClean="0"/>
              <a:t>28/04/19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B18F7-0047-1247-97F5-3C0C1F8811A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264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60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F3DE-C330-D340-9C43-EBBFF86973CE}" type="datetime1">
              <a:rPr lang="en-ID" smtClean="0"/>
              <a:t>28/04/19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70961"/>
            <a:ext cx="2894029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E4AD1-94CD-2644-8BE2-4440C3A5F978}" type="datetime1">
              <a:rPr lang="en-ID" smtClean="0"/>
              <a:t>28/04/19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878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"/>
            <a:ext cx="9144000" cy="92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95" y="357366"/>
            <a:ext cx="3710894" cy="571236"/>
          </a:xfrm>
        </p:spPr>
        <p:txBody>
          <a:bodyPr anchor="t">
            <a:noAutofit/>
          </a:bodyPr>
          <a:lstStyle>
            <a:lvl1pPr algn="l">
              <a:defRPr sz="1200" b="1" cap="all"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80313" y="238540"/>
            <a:ext cx="4105593" cy="690063"/>
          </a:xfrm>
        </p:spPr>
        <p:txBody>
          <a:bodyPr anchor="t">
            <a:normAutofit/>
          </a:bodyPr>
          <a:lstStyle>
            <a:lvl1pPr marL="0" indent="0" algn="r">
              <a:buNone/>
              <a:defRPr sz="2000" b="1" cap="all" baseline="0">
                <a:solidFill>
                  <a:srgbClr val="00B0F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062311-5F03-4802-BEB4-8552D6B5D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584474"/>
            <a:ext cx="9144000" cy="13951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3387" y="1775326"/>
            <a:ext cx="3660613" cy="3939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61333" cy="1357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20521"/>
            <a:ext cx="7886700" cy="1115424"/>
          </a:xfrm>
        </p:spPr>
        <p:txBody>
          <a:bodyPr anchor="ctr"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65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584474"/>
            <a:ext cx="9144000" cy="13951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3387" y="1775326"/>
            <a:ext cx="3660613" cy="3939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61333" cy="1357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20521"/>
            <a:ext cx="7886700" cy="1115424"/>
          </a:xfrm>
        </p:spPr>
        <p:txBody>
          <a:bodyPr anchor="ctr"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7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592E-E83B-AB4C-9214-68877D917FA1}" type="datetime1">
              <a:rPr lang="en-ID" smtClean="0"/>
              <a:t>28/04/19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70961"/>
            <a:ext cx="2894029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8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237B-D365-874E-BB21-4B065A47C3B7}" type="datetime1">
              <a:rPr lang="en-ID" smtClean="0"/>
              <a:t>28/04/19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91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340" y="1297172"/>
            <a:ext cx="4043510" cy="3850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97172"/>
            <a:ext cx="3886200" cy="3850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0F67-9978-0640-9A9B-0432BA888D66}" type="datetime1">
              <a:rPr lang="en-ID" smtClean="0"/>
              <a:t>28/04/19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70961"/>
            <a:ext cx="2894029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6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2FEF-DED5-B840-8510-91288F28AEF6}" type="datetime1">
              <a:rPr lang="en-ID" smtClean="0"/>
              <a:t>28/04/19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655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D1A6-99C3-914B-8A38-9D08BDF0748F}" type="datetime1">
              <a:rPr lang="en-ID" smtClean="0"/>
              <a:t>28/04/19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70961"/>
            <a:ext cx="2894029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63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F856-8067-C048-8893-8B6F495928BE}" type="datetime1">
              <a:rPr lang="en-ID" smtClean="0"/>
              <a:t>28/04/19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14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37CC-057E-A849-B58B-7FF9CD6F0735}" type="datetime1">
              <a:rPr lang="en-ID" smtClean="0"/>
              <a:t>28/04/19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421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83E97-2A73-FA47-A45A-71CB01319D6C}" type="datetime1">
              <a:rPr lang="en-ID" smtClean="0"/>
              <a:t>28/04/19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35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340" y="304271"/>
            <a:ext cx="7205673" cy="66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340" y="1300900"/>
            <a:ext cx="8044010" cy="3846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4223ED30-8013-5E49-9962-B26286BED3D1}" type="datetime1">
              <a:rPr lang="en-ID" smtClean="0"/>
              <a:pPr/>
              <a:t>28/04/19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1694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BDC515B9-CA06-2C48-85AC-51089CB35283}" type="slidenum">
              <a:rPr lang="id-ID" smtClean="0"/>
              <a:pPr/>
              <a:t>‹#›</a:t>
            </a:fld>
            <a:endParaRPr lang="id-ID"/>
          </a:p>
        </p:txBody>
      </p:sp>
      <p:pic>
        <p:nvPicPr>
          <p:cNvPr id="8" name="OneSearch logo with icon.png">
            <a:extLst>
              <a:ext uri="{FF2B5EF4-FFF2-40B4-BE49-F238E27FC236}">
                <a16:creationId xmlns="" xmlns:a16="http://schemas.microsoft.com/office/drawing/2014/main" id="{091B74B3-89B5-974B-9573-2FAEE38E6F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70" y="413728"/>
            <a:ext cx="964024" cy="295379"/>
          </a:xfrm>
          <a:prstGeom prst="rect">
            <a:avLst/>
          </a:prstGeom>
          <a:ln w="254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33031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Avenir Heavy" charset="0"/>
          <a:ea typeface="Avenir Heavy" charset="0"/>
          <a:cs typeface="Avenir Heavy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tiff"/><Relationship Id="rId3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42.tiff"/><Relationship Id="rId6" Type="http://schemas.openxmlformats.org/officeDocument/2006/relationships/image" Target="../media/image44.tiff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unesco.org/courier/2017-april-june/global-lessons-estonia-s-tech-savvy-government" TargetMode="External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311" y="1736035"/>
            <a:ext cx="7798723" cy="2180683"/>
          </a:xfrm>
          <a:noFill/>
          <a:ln>
            <a:noFill/>
          </a:ln>
          <a:effectLst>
            <a:outerShdw blurRad="190500" dir="5400000" algn="ctr" rotWithShape="0">
              <a:schemeClr val="bg1"/>
            </a:outerShdw>
          </a:effectLst>
        </p:spPr>
        <p:txBody>
          <a:bodyPr anchor="t">
            <a:noAutofit/>
          </a:bodyPr>
          <a:lstStyle/>
          <a:p>
            <a:pPr algn="l"/>
            <a:r>
              <a:rPr lang="en-US" sz="2800" dirty="0" err="1">
                <a:latin typeface="Avenir Black" charset="0"/>
                <a:ea typeface="Avenir Black" charset="0"/>
                <a:cs typeface="Avenir Black" charset="0"/>
              </a:rPr>
              <a:t>Tantangan</a:t>
            </a:r>
            <a:r>
              <a:rPr lang="en-US" sz="2800" dirty="0"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2800" dirty="0" err="1">
                <a:latin typeface="Avenir Black" charset="0"/>
                <a:ea typeface="Avenir Black" charset="0"/>
                <a:cs typeface="Avenir Black" charset="0"/>
              </a:rPr>
              <a:t>Perpustakaan</a:t>
            </a:r>
            <a:r>
              <a:rPr lang="en-US" sz="2800" dirty="0"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2800" dirty="0" err="1">
                <a:latin typeface="Avenir Black" charset="0"/>
                <a:ea typeface="Avenir Black" charset="0"/>
                <a:cs typeface="Avenir Black" charset="0"/>
              </a:rPr>
              <a:t>dan</a:t>
            </a:r>
            <a:r>
              <a:rPr lang="en-US" sz="2800" dirty="0"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2800" dirty="0" err="1">
                <a:latin typeface="Avenir Black" charset="0"/>
                <a:ea typeface="Avenir Black" charset="0"/>
                <a:cs typeface="Avenir Black" charset="0"/>
              </a:rPr>
              <a:t>Pustakawan</a:t>
            </a:r>
            <a:r>
              <a:rPr lang="en-US" sz="2800" dirty="0"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3600" dirty="0" smtClean="0">
                <a:latin typeface="Avenir Black" charset="0"/>
                <a:ea typeface="Avenir Black" charset="0"/>
                <a:cs typeface="Avenir Black" charset="0"/>
              </a:rPr>
              <a:t/>
            </a:r>
            <a:br>
              <a:rPr lang="en-US" sz="3600" dirty="0" smtClean="0"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5400" dirty="0" err="1" smtClean="0">
                <a:latin typeface="Avenir Black" charset="0"/>
                <a:ea typeface="Avenir Black" charset="0"/>
                <a:cs typeface="Avenir Black" charset="0"/>
              </a:rPr>
              <a:t>Memasuki</a:t>
            </a:r>
            <a:r>
              <a:rPr lang="en-US" sz="5400" dirty="0" smtClean="0"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5400" dirty="0">
                <a:latin typeface="Avenir Black" charset="0"/>
                <a:ea typeface="Avenir Black" charset="0"/>
                <a:cs typeface="Avenir Black" charset="0"/>
              </a:rPr>
              <a:t>Era </a:t>
            </a:r>
            <a:r>
              <a:rPr lang="en-US" sz="5400" dirty="0" err="1">
                <a:latin typeface="Avenir Black" charset="0"/>
                <a:ea typeface="Avenir Black" charset="0"/>
                <a:cs typeface="Avenir Black" charset="0"/>
              </a:rPr>
              <a:t>Revolusi</a:t>
            </a:r>
            <a:r>
              <a:rPr lang="en-US" sz="5400" dirty="0"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5400" dirty="0" err="1">
                <a:latin typeface="Avenir Black" charset="0"/>
                <a:ea typeface="Avenir Black" charset="0"/>
                <a:cs typeface="Avenir Black" charset="0"/>
              </a:rPr>
              <a:t>Industri</a:t>
            </a:r>
            <a:r>
              <a:rPr lang="en-US" sz="5400" dirty="0"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5400" dirty="0" smtClean="0">
                <a:latin typeface="Avenir Black" charset="0"/>
                <a:ea typeface="Avenir Black" charset="0"/>
                <a:cs typeface="Avenir Black" charset="0"/>
              </a:rPr>
              <a:t>4.0</a:t>
            </a:r>
            <a:endParaRPr lang="id-ID" sz="4000" b="1" i="1" dirty="0"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310" y="4149878"/>
            <a:ext cx="5715000" cy="1334718"/>
          </a:xfrm>
        </p:spPr>
        <p:txBody>
          <a:bodyPr>
            <a:normAutofit/>
          </a:bodyPr>
          <a:lstStyle/>
          <a:p>
            <a:pPr algn="l"/>
            <a:r>
              <a:rPr lang="id-ID" b="1" dirty="0">
                <a:latin typeface="Avenir Black" charset="0"/>
                <a:ea typeface="Avenir Black" charset="0"/>
                <a:cs typeface="Avenir Black" charset="0"/>
              </a:rPr>
              <a:t>Ismail Fahmi, </a:t>
            </a:r>
            <a:r>
              <a:rPr lang="id-ID" b="1" dirty="0" err="1">
                <a:latin typeface="Avenir Black" charset="0"/>
                <a:ea typeface="Avenir Black" charset="0"/>
                <a:cs typeface="Avenir Black" charset="0"/>
              </a:rPr>
              <a:t>PhD</a:t>
            </a:r>
            <a:r>
              <a:rPr lang="id-ID" b="1" dirty="0">
                <a:latin typeface="Avenir Black" charset="0"/>
                <a:ea typeface="Avenir Black" charset="0"/>
                <a:cs typeface="Avenir Black" charset="0"/>
              </a:rPr>
              <a:t>.</a:t>
            </a:r>
          </a:p>
          <a:p>
            <a:pPr algn="l"/>
            <a:r>
              <a:rPr lang="en-US" sz="1400" dirty="0"/>
              <a:t>Indonesia </a:t>
            </a:r>
            <a:r>
              <a:rPr lang="en-US" sz="1400" dirty="0" err="1"/>
              <a:t>OneSearch</a:t>
            </a:r>
            <a:endParaRPr lang="en-US" sz="1400" dirty="0"/>
          </a:p>
          <a:p>
            <a:pPr algn="l"/>
            <a:r>
              <a:rPr lang="en-US" sz="1400" dirty="0"/>
              <a:t>I</a:t>
            </a:r>
            <a:r>
              <a:rPr lang="id-ID" sz="1400" dirty="0" err="1"/>
              <a:t>smail.fahmi@gmail.com</a:t>
            </a:r>
            <a:endParaRPr lang="id-ID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610100" y="4149878"/>
            <a:ext cx="4858934" cy="93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750"/>
              </a:spcBef>
            </a:pPr>
            <a:r>
              <a:rPr lang="en-US" sz="1800" b="1" dirty="0" smtClean="0">
                <a:latin typeface="Avenir Black" charset="0"/>
                <a:ea typeface="Avenir Black" charset="0"/>
                <a:cs typeface="Avenir Black" charset="0"/>
              </a:rPr>
              <a:t>Seminar Nasional</a:t>
            </a:r>
            <a:endParaRPr lang="id-ID" sz="1400" dirty="0">
              <a:latin typeface="Avenir Book" charset="0"/>
              <a:ea typeface="Avenir Book" charset="0"/>
              <a:cs typeface="Avenir Book" charset="0"/>
            </a:endParaRPr>
          </a:p>
          <a:p>
            <a:pPr algn="r">
              <a:lnSpc>
                <a:spcPct val="90000"/>
              </a:lnSpc>
              <a:spcBef>
                <a:spcPts val="750"/>
              </a:spcBef>
            </a:pPr>
            <a:r>
              <a:rPr lang="id-ID" sz="1400" dirty="0" smtClean="0">
                <a:latin typeface="Avenir Book" charset="0"/>
                <a:ea typeface="Avenir Book" charset="0"/>
                <a:cs typeface="Avenir Book" charset="0"/>
              </a:rPr>
              <a:t>ISI Yogyakarta - Yogyakarta</a:t>
            </a:r>
            <a:endParaRPr lang="id-ID" sz="1400" dirty="0">
              <a:latin typeface="Avenir Book" charset="0"/>
              <a:ea typeface="Avenir Book" charset="0"/>
              <a:cs typeface="Avenir Book" charset="0"/>
            </a:endParaRPr>
          </a:p>
          <a:p>
            <a:pPr algn="r">
              <a:lnSpc>
                <a:spcPct val="90000"/>
              </a:lnSpc>
              <a:spcBef>
                <a:spcPts val="750"/>
              </a:spcBef>
            </a:pPr>
            <a:r>
              <a:rPr lang="id-ID" sz="1400" dirty="0" smtClean="0">
                <a:latin typeface="Avenir Book" charset="0"/>
                <a:ea typeface="Avenir Book" charset="0"/>
                <a:cs typeface="Avenir Book" charset="0"/>
              </a:rPr>
              <a:t>30 April </a:t>
            </a:r>
            <a:r>
              <a:rPr lang="id-ID" sz="1400" dirty="0" smtClean="0">
                <a:latin typeface="Avenir Book" charset="0"/>
                <a:ea typeface="Avenir Book" charset="0"/>
                <a:cs typeface="Avenir Book" charset="0"/>
              </a:rPr>
              <a:t>2019</a:t>
            </a:r>
            <a:endParaRPr lang="id-ID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OneSearch logo with icon.png">
            <a:extLst>
              <a:ext uri="{FF2B5EF4-FFF2-40B4-BE49-F238E27FC236}">
                <a16:creationId xmlns="" xmlns:a16="http://schemas.microsoft.com/office/drawing/2014/main" id="{19689310-4B13-8447-88B5-D6CF1ACB5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01" y="571610"/>
            <a:ext cx="2400607" cy="735551"/>
          </a:xfrm>
          <a:prstGeom prst="rect">
            <a:avLst/>
          </a:prstGeom>
          <a:ln w="25400">
            <a:miter lim="400000"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421" y="576852"/>
            <a:ext cx="712401" cy="730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6822" y="739330"/>
            <a:ext cx="1852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>
                <a:latin typeface="Avenir Book" charset="0"/>
                <a:ea typeface="Avenir Book" charset="0"/>
                <a:cs typeface="Avenir Book" charset="0"/>
              </a:rPr>
              <a:t>ISI Yogyakarta </a:t>
            </a:r>
            <a:endParaRPr lang="id-ID" sz="2000"/>
          </a:p>
        </p:txBody>
      </p:sp>
    </p:spTree>
    <p:extLst>
      <p:ext uri="{BB962C8B-B14F-4D97-AF65-F5344CB8AC3E}">
        <p14:creationId xmlns:p14="http://schemas.microsoft.com/office/powerpoint/2010/main" val="336453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dirty="0" smtClean="0"/>
              <a:t>INDONESIA </a:t>
            </a:r>
            <a:r>
              <a:rPr lang="mr-IN" sz="3600" dirty="0" smtClean="0"/>
              <a:t>–</a:t>
            </a:r>
            <a:r>
              <a:rPr lang="id-ID" sz="3600" dirty="0" smtClean="0"/>
              <a:t> DIGITAL 2019</a:t>
            </a:r>
            <a:endParaRPr lang="id-ID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8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A54FDEC-6C28-0B4F-9B15-A87D6D5EB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11</a:t>
            </a:fld>
            <a:endParaRPr lang="id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651B35-0789-A54C-AE6E-57ED022B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07E475-4970-D249-82DF-BE6798D55027}"/>
              </a:ext>
            </a:extLst>
          </p:cNvPr>
          <p:cNvSpPr/>
          <p:nvPr/>
        </p:nvSpPr>
        <p:spPr>
          <a:xfrm>
            <a:off x="3705308" y="1240403"/>
            <a:ext cx="1812897" cy="382943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807C92-0FCB-EB47-A412-96957FBE8B2A}"/>
              </a:ext>
            </a:extLst>
          </p:cNvPr>
          <p:cNvSpPr/>
          <p:nvPr/>
        </p:nvSpPr>
        <p:spPr>
          <a:xfrm>
            <a:off x="7181353" y="1240402"/>
            <a:ext cx="1812897" cy="382943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467" y="297951"/>
            <a:ext cx="4849403" cy="5856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12</a:t>
            </a:fld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4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707E475-4970-D249-82DF-BE6798D55027}"/>
              </a:ext>
            </a:extLst>
          </p:cNvPr>
          <p:cNvSpPr/>
          <p:nvPr/>
        </p:nvSpPr>
        <p:spPr>
          <a:xfrm>
            <a:off x="5435029" y="1240403"/>
            <a:ext cx="1596574" cy="382943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807C92-0FCB-EB47-A412-96957FBE8B2A}"/>
              </a:ext>
            </a:extLst>
          </p:cNvPr>
          <p:cNvSpPr/>
          <p:nvPr/>
        </p:nvSpPr>
        <p:spPr>
          <a:xfrm>
            <a:off x="7181354" y="1240402"/>
            <a:ext cx="1654422" cy="382943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467" y="297951"/>
            <a:ext cx="2876764" cy="5856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B9F3F11-0D86-7E42-BF0F-813E4A4C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13</a:t>
            </a:fld>
            <a:endParaRPr lang="id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E9605D-B19F-9243-A5B1-F42D3AE14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0B86C5F-C28D-7C4C-AAB7-C02AE77EF4D5}"/>
              </a:ext>
            </a:extLst>
          </p:cNvPr>
          <p:cNvSpPr/>
          <p:nvPr/>
        </p:nvSpPr>
        <p:spPr>
          <a:xfrm>
            <a:off x="414793" y="1240847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43E61F0-0382-FB41-85BC-B7BD7F2BFF4F}"/>
              </a:ext>
            </a:extLst>
          </p:cNvPr>
          <p:cNvSpPr/>
          <p:nvPr/>
        </p:nvSpPr>
        <p:spPr>
          <a:xfrm>
            <a:off x="414793" y="1552714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279F992-15F6-B346-99E7-C37F0D2BC135}"/>
              </a:ext>
            </a:extLst>
          </p:cNvPr>
          <p:cNvSpPr/>
          <p:nvPr/>
        </p:nvSpPr>
        <p:spPr>
          <a:xfrm>
            <a:off x="414793" y="2218172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7FB7F5-E8BF-5147-AEF8-F6D7DE4741D6}"/>
              </a:ext>
            </a:extLst>
          </p:cNvPr>
          <p:cNvSpPr/>
          <p:nvPr/>
        </p:nvSpPr>
        <p:spPr>
          <a:xfrm>
            <a:off x="414793" y="3156052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17FB7F5-E8BF-5147-AEF8-F6D7DE4741D6}"/>
              </a:ext>
            </a:extLst>
          </p:cNvPr>
          <p:cNvSpPr/>
          <p:nvPr/>
        </p:nvSpPr>
        <p:spPr>
          <a:xfrm>
            <a:off x="5315563" y="3156052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14</a:t>
            </a:fld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30B86C5F-C28D-7C4C-AAB7-C02AE77EF4D5}"/>
              </a:ext>
            </a:extLst>
          </p:cNvPr>
          <p:cNvSpPr/>
          <p:nvPr/>
        </p:nvSpPr>
        <p:spPr>
          <a:xfrm>
            <a:off x="414793" y="1240847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43E61F0-0382-FB41-85BC-B7BD7F2BFF4F}"/>
              </a:ext>
            </a:extLst>
          </p:cNvPr>
          <p:cNvSpPr/>
          <p:nvPr/>
        </p:nvSpPr>
        <p:spPr>
          <a:xfrm>
            <a:off x="414792" y="1689239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279F992-15F6-B346-99E7-C37F0D2BC135}"/>
              </a:ext>
            </a:extLst>
          </p:cNvPr>
          <p:cNvSpPr/>
          <p:nvPr/>
        </p:nvSpPr>
        <p:spPr>
          <a:xfrm>
            <a:off x="414791" y="1991389"/>
            <a:ext cx="1033669" cy="22783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17FB7F5-E8BF-5147-AEF8-F6D7DE4741D6}"/>
              </a:ext>
            </a:extLst>
          </p:cNvPr>
          <p:cNvSpPr/>
          <p:nvPr/>
        </p:nvSpPr>
        <p:spPr>
          <a:xfrm>
            <a:off x="414790" y="2365463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7FB7F5-E8BF-5147-AEF8-F6D7DE4741D6}"/>
              </a:ext>
            </a:extLst>
          </p:cNvPr>
          <p:cNvSpPr/>
          <p:nvPr/>
        </p:nvSpPr>
        <p:spPr>
          <a:xfrm>
            <a:off x="5344673" y="2365463"/>
            <a:ext cx="1033669" cy="3021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7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15</a:t>
            </a:fld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71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707E475-4970-D249-82DF-BE6798D55027}"/>
              </a:ext>
            </a:extLst>
          </p:cNvPr>
          <p:cNvSpPr/>
          <p:nvPr/>
        </p:nvSpPr>
        <p:spPr>
          <a:xfrm>
            <a:off x="1356189" y="1147935"/>
            <a:ext cx="2599362" cy="406106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5048" y="2878384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MILLENIALS</a:t>
            </a:r>
            <a:endParaRPr lang="en-US" sz="16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309" y="2878384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GEN Z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Big Data dan Perpustakaan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2807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Definisi</a:t>
            </a:r>
            <a:r>
              <a:rPr lang="en-US" dirty="0" smtClean="0"/>
              <a:t> Big Data (Paling </a:t>
            </a:r>
            <a:r>
              <a:rPr lang="en-US" dirty="0" err="1" smtClean="0"/>
              <a:t>Sederhana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000" dirty="0" err="1"/>
              <a:t>Sumber</a:t>
            </a:r>
            <a:r>
              <a:rPr lang="en-US" sz="2000" dirty="0"/>
              <a:t> data </a:t>
            </a:r>
            <a:r>
              <a:rPr lang="en-US" sz="2000" dirty="0" err="1" smtClean="0"/>
              <a:t>minial</a:t>
            </a:r>
            <a:r>
              <a:rPr lang="en-US" sz="2000" dirty="0" smtClean="0"/>
              <a:t> </a:t>
            </a:r>
            <a:r>
              <a:rPr lang="en-US" sz="2000" dirty="0" err="1" smtClean="0"/>
              <a:t>harus</a:t>
            </a:r>
            <a:r>
              <a:rPr lang="en-US" sz="2000" dirty="0" smtClean="0"/>
              <a:t> </a:t>
            </a:r>
            <a:r>
              <a:rPr lang="en-US" sz="2000" dirty="0" err="1" smtClean="0"/>
              <a:t>memenuhi</a:t>
            </a:r>
            <a:r>
              <a:rPr lang="en-US" sz="2000" dirty="0" smtClean="0"/>
              <a:t> </a:t>
            </a:r>
            <a:r>
              <a:rPr lang="en-US" sz="2000" dirty="0"/>
              <a:t>3 </a:t>
            </a:r>
            <a:r>
              <a:rPr lang="en-US" sz="2000" dirty="0" err="1" smtClean="0"/>
              <a:t>kriteria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17</a:t>
            </a:fld>
            <a:endParaRPr lang="id-ID"/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55" y="1123088"/>
            <a:ext cx="5380042" cy="417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9897" y="1946246"/>
            <a:ext cx="1431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Ukuran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data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sangat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besar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9013" y="3619453"/>
            <a:ext cx="2424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Format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datanya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beragam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terstruktur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tak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terstruktur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340" y="3619453"/>
            <a:ext cx="1776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Data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bertambah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terus-menerus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sangat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cepat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1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Big Data </a:t>
            </a:r>
            <a:r>
              <a:rPr lang="en-US" dirty="0" smtClean="0"/>
              <a:t>di Library of Congress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18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35" y="1102617"/>
            <a:ext cx="5912682" cy="443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5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Variasi</a:t>
            </a:r>
            <a:r>
              <a:rPr lang="en-US" dirty="0" smtClean="0"/>
              <a:t> Big Data LOC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1340" y="1300900"/>
            <a:ext cx="3584612" cy="38465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Total </a:t>
            </a:r>
            <a:r>
              <a:rPr lang="en-US" dirty="0" err="1" smtClean="0"/>
              <a:t>Koleksi</a:t>
            </a:r>
            <a:r>
              <a:rPr lang="en-US" dirty="0" smtClean="0"/>
              <a:t> LOC 120 </a:t>
            </a:r>
            <a:r>
              <a:rPr lang="en-US" dirty="0" err="1" smtClean="0"/>
              <a:t>juta</a:t>
            </a:r>
            <a:r>
              <a:rPr lang="en-US" dirty="0" smtClean="0"/>
              <a:t> item</a:t>
            </a:r>
          </a:p>
          <a:p>
            <a:r>
              <a:rPr lang="en-US" dirty="0" err="1" smtClean="0"/>
              <a:t>Koleksi</a:t>
            </a:r>
            <a:r>
              <a:rPr lang="en-US" dirty="0" smtClean="0"/>
              <a:t> digital: 15.3 </a:t>
            </a:r>
            <a:r>
              <a:rPr lang="en-US" dirty="0" err="1" smtClean="0"/>
              <a:t>juta</a:t>
            </a:r>
            <a:endParaRPr lang="en-US" dirty="0" smtClean="0"/>
          </a:p>
          <a:p>
            <a:r>
              <a:rPr lang="en-US" dirty="0" err="1" smtClean="0"/>
              <a:t>Koleksi</a:t>
            </a:r>
            <a:r>
              <a:rPr lang="en-US" dirty="0" smtClean="0"/>
              <a:t> </a:t>
            </a:r>
            <a:r>
              <a:rPr lang="en-US" dirty="0" err="1" smtClean="0"/>
              <a:t>fisik</a:t>
            </a:r>
            <a:r>
              <a:rPr lang="en-US" dirty="0" smtClean="0"/>
              <a:t>: 32 </a:t>
            </a:r>
            <a:r>
              <a:rPr lang="en-US" dirty="0" err="1" smtClean="0"/>
              <a:t>juta</a:t>
            </a:r>
            <a:endParaRPr lang="en-US" dirty="0" smtClean="0"/>
          </a:p>
          <a:p>
            <a:r>
              <a:rPr lang="en-US" dirty="0" smtClean="0"/>
              <a:t>Video </a:t>
            </a:r>
            <a:r>
              <a:rPr lang="en-US" dirty="0" err="1" smtClean="0"/>
              <a:t>dan</a:t>
            </a:r>
            <a:r>
              <a:rPr lang="en-US" dirty="0" smtClean="0"/>
              <a:t> audio: 6 </a:t>
            </a:r>
            <a:r>
              <a:rPr lang="en-US" dirty="0" err="1" smtClean="0"/>
              <a:t>juta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19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488" y="1364086"/>
            <a:ext cx="4477606" cy="33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</a:t>
            </a:fld>
            <a:endParaRPr lang="id-ID"/>
          </a:p>
        </p:txBody>
      </p:sp>
      <p:pic>
        <p:nvPicPr>
          <p:cNvPr id="3" name="Picture 2" descr="https://pbs.twimg.com/profile_images/151424438/fahmi_400x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3" y="609008"/>
            <a:ext cx="1490580" cy="14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873" y="2317360"/>
            <a:ext cx="80916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1992 – 1997 	S1,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Teknik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Elektro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, ITB</a:t>
            </a: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2003 – 2004  	S2, Information Science,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Universitas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Groningen,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Belanda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2004 – 2009  	S3, Information Science,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Universitas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Groningen,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Belanda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2000 – 2003 	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Inisiator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IndonesiaDLN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(Digital Library Network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pertama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di Indonesia)</a:t>
            </a: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                       	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Mengembangkan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Ganesha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Digital Library (GDL)</a:t>
            </a: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                       	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Mendirikan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Knowledge Management Research Group (KMRG) ITB</a:t>
            </a: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                       	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Membangun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Digital Library ITB</a:t>
            </a: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2009 –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Sekarang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	 Engineer di </a:t>
            </a:r>
            <a:r>
              <a:rPr lang="en-US" sz="1400" b="1" dirty="0" err="1">
                <a:latin typeface="Avenir Book" charset="0"/>
                <a:ea typeface="Avenir Book" charset="0"/>
                <a:cs typeface="Avenir Book" charset="0"/>
              </a:rPr>
              <a:t>Weborama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, Perusahaan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berbasis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big data (Paris/Amsterdam)</a:t>
            </a: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2014 –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Sekarang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 Founder </a:t>
            </a:r>
            <a:r>
              <a:rPr lang="en-US" sz="1400" b="1" dirty="0">
                <a:latin typeface="Avenir Book" charset="0"/>
                <a:ea typeface="Avenir Book" charset="0"/>
                <a:cs typeface="Avenir Book" charset="0"/>
              </a:rPr>
              <a:t>PT. Media Kernels Indonesia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, a Drone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Emprit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Company</a:t>
            </a: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2015 –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Sekarang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Konsultan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b="1" dirty="0" err="1">
                <a:latin typeface="Avenir Book" charset="0"/>
                <a:ea typeface="Avenir Book" charset="0"/>
                <a:cs typeface="Avenir Book" charset="0"/>
              </a:rPr>
              <a:t>Perpustakaan</a:t>
            </a:r>
            <a:r>
              <a:rPr lang="en-US" sz="1400" b="1" dirty="0">
                <a:latin typeface="Avenir Book" charset="0"/>
                <a:ea typeface="Avenir Book" charset="0"/>
                <a:cs typeface="Avenir Book" charset="0"/>
              </a:rPr>
              <a:t> Nasional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Inisiator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Indonesia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OneSearch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2017 </a:t>
            </a:r>
            <a:r>
              <a:rPr lang="mr-IN" sz="1400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Sekarang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Dosen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Tetap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Magister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Teknik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Informatika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400" b="1" dirty="0" err="1">
                <a:latin typeface="Avenir Book" charset="0"/>
                <a:ea typeface="Avenir Book" charset="0"/>
                <a:cs typeface="Avenir Book" charset="0"/>
              </a:rPr>
              <a:t>Universitas</a:t>
            </a:r>
            <a:r>
              <a:rPr lang="en-US" sz="1400" b="1" dirty="0">
                <a:latin typeface="Avenir Book" charset="0"/>
                <a:ea typeface="Avenir Book" charset="0"/>
                <a:cs typeface="Avenir Book" charset="0"/>
              </a:rPr>
              <a:t> Islam Indonesia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1671" y="1145481"/>
            <a:ext cx="2828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>
                <a:latin typeface="Avenir Heavy" charset="0"/>
                <a:ea typeface="Avenir Heavy" charset="0"/>
                <a:cs typeface="Avenir Heavy" charset="0"/>
              </a:rPr>
              <a:t>Ismail Fahmi, </a:t>
            </a:r>
            <a:r>
              <a:rPr lang="id-ID" sz="2400" b="1" dirty="0" err="1">
                <a:latin typeface="Avenir Heavy" charset="0"/>
                <a:ea typeface="Avenir Heavy" charset="0"/>
                <a:cs typeface="Avenir Heavy" charset="0"/>
              </a:rPr>
              <a:t>PhD</a:t>
            </a:r>
            <a:r>
              <a:rPr lang="id-ID" sz="2400" b="1" dirty="0">
                <a:latin typeface="Avenir Heavy" charset="0"/>
                <a:ea typeface="Avenir Heavy" charset="0"/>
                <a:cs typeface="Avenir Heavy" charset="0"/>
              </a:rPr>
              <a:t>.</a:t>
            </a:r>
          </a:p>
          <a:p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id-ID" sz="1600" dirty="0" err="1" smtClean="0">
                <a:latin typeface="Avenir Book" charset="0"/>
                <a:ea typeface="Avenir Book" charset="0"/>
                <a:cs typeface="Avenir Book" charset="0"/>
              </a:rPr>
              <a:t>smail.fahmi@gmail.com</a:t>
            </a:r>
            <a:endParaRPr lang="id-ID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id-ID" sz="1600" dirty="0" smtClean="0">
                <a:latin typeface="Avenir Book" charset="0"/>
                <a:ea typeface="Avenir Book" charset="0"/>
                <a:cs typeface="Avenir Book" charset="0"/>
              </a:rPr>
              <a:t>Bojonegoro, 4 Januari 1974</a:t>
            </a:r>
            <a:endParaRPr lang="id-ID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Pemanfaatan</a:t>
            </a:r>
            <a:r>
              <a:rPr lang="en-US" dirty="0" smtClean="0"/>
              <a:t> Big Data LOC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butuh</a:t>
            </a:r>
            <a:r>
              <a:rPr lang="en-US" dirty="0" smtClean="0"/>
              <a:t> </a:t>
            </a:r>
            <a:r>
              <a:rPr lang="en-US" dirty="0" err="1" smtClean="0"/>
              <a:t>akses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seluruh</a:t>
            </a:r>
            <a:r>
              <a:rPr lang="en-US" dirty="0" smtClean="0"/>
              <a:t> </a:t>
            </a:r>
            <a:r>
              <a:rPr lang="en-US" dirty="0" err="1" smtClean="0"/>
              <a:t>koleksi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/>
              <a:t> </a:t>
            </a:r>
            <a:r>
              <a:rPr lang="en-US" dirty="0" err="1" smtClean="0"/>
              <a:t>riset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algoritma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mengekstrak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koleksi</a:t>
            </a:r>
            <a:r>
              <a:rPr lang="en-US" dirty="0" smtClean="0"/>
              <a:t> digital.</a:t>
            </a:r>
            <a:endParaRPr lang="en-US" dirty="0"/>
          </a:p>
          <a:p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/>
              <a:t> </a:t>
            </a:r>
            <a:r>
              <a:rPr lang="en-US" dirty="0" err="1" smtClean="0"/>
              <a:t>akses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artefak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koleksi</a:t>
            </a:r>
            <a:r>
              <a:rPr lang="en-US" dirty="0" smtClean="0"/>
              <a:t> </a:t>
            </a:r>
            <a:r>
              <a:rPr lang="en-US" dirty="0" err="1" smtClean="0"/>
              <a:t>digitalnya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5020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Big Data LOC (1)</a:t>
            </a:r>
            <a:br>
              <a:rPr lang="en-US" dirty="0" smtClean="0"/>
            </a:br>
            <a:r>
              <a:rPr lang="en-US" sz="2200" dirty="0" err="1" smtClean="0"/>
              <a:t>Arsip</a:t>
            </a:r>
            <a:r>
              <a:rPr lang="en-US" sz="2200" dirty="0" smtClean="0"/>
              <a:t> situs-situs </a:t>
            </a:r>
            <a:r>
              <a:rPr lang="en-US" sz="2200" dirty="0" err="1" smtClean="0"/>
              <a:t>penting</a:t>
            </a:r>
            <a:r>
              <a:rPr lang="en-US" sz="2200" dirty="0" smtClean="0"/>
              <a:t> </a:t>
            </a:r>
            <a:r>
              <a:rPr lang="en-US" sz="2200" dirty="0" err="1" smtClean="0"/>
              <a:t>nasional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40" y="1300900"/>
            <a:ext cx="2914656" cy="3846570"/>
          </a:xfrm>
        </p:spPr>
        <p:txBody>
          <a:bodyPr/>
          <a:lstStyle/>
          <a:p>
            <a:r>
              <a:rPr lang="en-US" dirty="0" smtClean="0"/>
              <a:t>Index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arsip</a:t>
            </a:r>
            <a:r>
              <a:rPr lang="en-US" dirty="0" smtClean="0"/>
              <a:t> situs-situs web </a:t>
            </a:r>
            <a:r>
              <a:rPr lang="en-US" dirty="0" err="1" smtClean="0"/>
              <a:t>pilihan</a:t>
            </a:r>
            <a:r>
              <a:rPr lang="en-US" dirty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dunia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memanfaatkan</a:t>
            </a:r>
            <a:r>
              <a:rPr lang="en-US" dirty="0" smtClean="0"/>
              <a:t> search engine </a:t>
            </a:r>
            <a:r>
              <a:rPr lang="en-US" dirty="0" err="1" smtClean="0"/>
              <a:t>dan</a:t>
            </a:r>
            <a:r>
              <a:rPr lang="en-US" dirty="0" smtClean="0"/>
              <a:t> script program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menganalisis</a:t>
            </a:r>
            <a:r>
              <a:rPr lang="en-US" dirty="0" smtClean="0"/>
              <a:t> </a:t>
            </a:r>
            <a:r>
              <a:rPr lang="en-US" dirty="0" err="1" smtClean="0"/>
              <a:t>teks</a:t>
            </a:r>
            <a:r>
              <a:rPr lang="en-US" dirty="0" smtClean="0"/>
              <a:t>,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membaca</a:t>
            </a:r>
            <a:r>
              <a:rPr lang="en-US" dirty="0" smtClean="0"/>
              <a:t> </a:t>
            </a:r>
            <a:r>
              <a:rPr lang="en-US" dirty="0" err="1" smtClean="0"/>
              <a:t>halaman</a:t>
            </a:r>
            <a:r>
              <a:rPr lang="en-US" dirty="0" smtClean="0"/>
              <a:t> situs.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21</a:t>
            </a:fld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370" y="1300900"/>
            <a:ext cx="5149724" cy="32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1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Contoh</a:t>
            </a:r>
            <a:r>
              <a:rPr lang="en-US" dirty="0"/>
              <a:t> Big Data LOC </a:t>
            </a:r>
            <a:r>
              <a:rPr lang="en-US" dirty="0" smtClean="0"/>
              <a:t>(2)</a:t>
            </a:r>
            <a:br>
              <a:rPr lang="en-US" dirty="0" smtClean="0"/>
            </a:br>
            <a:r>
              <a:rPr lang="en-US" sz="2200" dirty="0" err="1" smtClean="0"/>
              <a:t>Koleksi</a:t>
            </a:r>
            <a:r>
              <a:rPr lang="en-US" sz="2200" dirty="0" smtClean="0"/>
              <a:t> digital </a:t>
            </a:r>
            <a:r>
              <a:rPr lang="en-US" sz="2200" dirty="0" err="1" smtClean="0"/>
              <a:t>sejarah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40" y="1300900"/>
            <a:ext cx="3186260" cy="3846570"/>
          </a:xfrm>
        </p:spPr>
        <p:txBody>
          <a:bodyPr/>
          <a:lstStyle/>
          <a:p>
            <a:r>
              <a:rPr lang="en-US" dirty="0" err="1" smtClean="0"/>
              <a:t>Koleksi</a:t>
            </a:r>
            <a:r>
              <a:rPr lang="en-US" dirty="0" smtClean="0"/>
              <a:t> digital </a:t>
            </a:r>
            <a:r>
              <a:rPr lang="en-US" dirty="0" err="1" smtClean="0"/>
              <a:t>terbitan</a:t>
            </a:r>
            <a:r>
              <a:rPr lang="en-US" dirty="0" smtClean="0"/>
              <a:t> </a:t>
            </a:r>
            <a:r>
              <a:rPr lang="en-US" dirty="0" err="1" smtClean="0"/>
              <a:t>bersejarah</a:t>
            </a:r>
            <a:r>
              <a:rPr lang="en-US" dirty="0" smtClean="0"/>
              <a:t>, </a:t>
            </a:r>
            <a:r>
              <a:rPr lang="en-US" dirty="0" err="1" smtClean="0"/>
              <a:t>dilengkapi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fullteks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OCR.</a:t>
            </a:r>
          </a:p>
          <a:p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kadang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mencari</a:t>
            </a:r>
            <a:r>
              <a:rPr lang="en-US" dirty="0" smtClean="0"/>
              <a:t> </a:t>
            </a:r>
            <a:r>
              <a:rPr lang="en-US" dirty="0" err="1" smtClean="0"/>
              <a:t>berita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kadang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mengekstrak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misal</a:t>
            </a:r>
            <a:r>
              <a:rPr lang="en-US" dirty="0" smtClean="0"/>
              <a:t> </a:t>
            </a:r>
            <a:r>
              <a:rPr lang="en-US" dirty="0" err="1" smtClean="0"/>
              <a:t>tren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,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fullteks</a:t>
            </a:r>
            <a:r>
              <a:rPr lang="en-US" dirty="0" smtClean="0"/>
              <a:t> OCR.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22</a:t>
            </a:fld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135" y="1214785"/>
            <a:ext cx="5142367" cy="31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72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Big Data LOC (3)</a:t>
            </a:r>
            <a:br>
              <a:rPr lang="en-US" dirty="0" smtClean="0"/>
            </a:br>
            <a:r>
              <a:rPr lang="en-US" sz="2200" dirty="0" err="1" smtClean="0"/>
              <a:t>Arsip</a:t>
            </a:r>
            <a:r>
              <a:rPr lang="en-US" sz="2200" dirty="0" smtClean="0"/>
              <a:t> Twitter ‘selective keywords’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40" y="1300900"/>
            <a:ext cx="4245515" cy="3846570"/>
          </a:xfrm>
        </p:spPr>
        <p:txBody>
          <a:bodyPr/>
          <a:lstStyle/>
          <a:p>
            <a:r>
              <a:rPr lang="en-US" dirty="0" smtClean="0"/>
              <a:t>Library of Congress </a:t>
            </a:r>
            <a:r>
              <a:rPr lang="en-US" dirty="0" err="1" smtClean="0"/>
              <a:t>menyimpan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mengindeks</a:t>
            </a:r>
            <a:r>
              <a:rPr lang="en-US" dirty="0" smtClean="0"/>
              <a:t> </a:t>
            </a:r>
            <a:r>
              <a:rPr lang="en-US" dirty="0" err="1" smtClean="0"/>
              <a:t>percakapan</a:t>
            </a:r>
            <a:r>
              <a:rPr lang="en-US" dirty="0" smtClean="0"/>
              <a:t> di Twitter.</a:t>
            </a:r>
          </a:p>
          <a:p>
            <a:r>
              <a:rPr lang="en-US" dirty="0" err="1" smtClean="0"/>
              <a:t>Awalnya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percakapan</a:t>
            </a:r>
            <a:r>
              <a:rPr lang="en-US" dirty="0" smtClean="0"/>
              <a:t> </a:t>
            </a:r>
            <a:r>
              <a:rPr lang="en-US" dirty="0" err="1" smtClean="0"/>
              <a:t>disimpan</a:t>
            </a:r>
            <a:r>
              <a:rPr lang="en-US" dirty="0" smtClean="0"/>
              <a:t>,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sejak</a:t>
            </a:r>
            <a:r>
              <a:rPr lang="en-US" dirty="0" smtClean="0"/>
              <a:t> 2017 </a:t>
            </a:r>
            <a:r>
              <a:rPr lang="en-US" dirty="0" err="1" smtClean="0"/>
              <a:t>hanya</a:t>
            </a:r>
            <a:r>
              <a:rPr lang="en-US" dirty="0" smtClean="0"/>
              <a:t> yang </a:t>
            </a:r>
            <a:r>
              <a:rPr lang="en-US" dirty="0" err="1" smtClean="0"/>
              <a:t>terpilih</a:t>
            </a:r>
            <a:r>
              <a:rPr lang="en-US" dirty="0" smtClean="0"/>
              <a:t> </a:t>
            </a:r>
            <a:r>
              <a:rPr lang="en-US" dirty="0" err="1" smtClean="0"/>
              <a:t>saja</a:t>
            </a:r>
            <a:r>
              <a:rPr lang="en-US" dirty="0" smtClean="0"/>
              <a:t> yang </a:t>
            </a:r>
            <a:r>
              <a:rPr lang="en-US" dirty="0" err="1" smtClean="0"/>
              <a:t>disimpan</a:t>
            </a:r>
            <a:r>
              <a:rPr lang="en-US" dirty="0" smtClean="0"/>
              <a:t>, </a:t>
            </a:r>
            <a:r>
              <a:rPr lang="en-US" dirty="0" err="1" smtClean="0"/>
              <a:t>misal</a:t>
            </a:r>
            <a:r>
              <a:rPr lang="en-US" dirty="0" smtClean="0"/>
              <a:t> </a:t>
            </a:r>
            <a:r>
              <a:rPr lang="en-US" dirty="0" err="1" smtClean="0"/>
              <a:t>memenuhi</a:t>
            </a:r>
            <a:r>
              <a:rPr lang="en-US" dirty="0" smtClean="0"/>
              <a:t> kata </a:t>
            </a:r>
            <a:r>
              <a:rPr lang="en-US" dirty="0" err="1" smtClean="0"/>
              <a:t>kunci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23</a:t>
            </a:fld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451" y="1300900"/>
            <a:ext cx="4146486" cy="2450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51" y="3730913"/>
            <a:ext cx="3895681" cy="169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09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Big Data di NLB Singapore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40" y="1300900"/>
            <a:ext cx="3276795" cy="3846570"/>
          </a:xfrm>
        </p:spPr>
        <p:txBody>
          <a:bodyPr/>
          <a:lstStyle/>
          <a:p>
            <a:r>
              <a:rPr lang="en-US" dirty="0" err="1" smtClean="0"/>
              <a:t>Mengolah</a:t>
            </a:r>
            <a:r>
              <a:rPr lang="en-US" dirty="0" smtClean="0"/>
              <a:t> </a:t>
            </a:r>
            <a:r>
              <a:rPr lang="en-US" dirty="0" err="1" smtClean="0"/>
              <a:t>koleksi</a:t>
            </a:r>
            <a:r>
              <a:rPr lang="en-US" dirty="0" smtClean="0"/>
              <a:t> digital yang </a:t>
            </a:r>
            <a:r>
              <a:rPr lang="en-US" dirty="0" err="1" smtClean="0"/>
              <a:t>terstruktur</a:t>
            </a:r>
            <a:r>
              <a:rPr lang="en-US" dirty="0" smtClean="0"/>
              <a:t> (metadata)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 (</a:t>
            </a:r>
            <a:r>
              <a:rPr lang="en-US" dirty="0" err="1" smtClean="0"/>
              <a:t>fullteks</a:t>
            </a:r>
            <a:r>
              <a:rPr lang="en-US" dirty="0" smtClean="0"/>
              <a:t>, OCR)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teknik</a:t>
            </a:r>
            <a:r>
              <a:rPr lang="en-US" dirty="0" smtClean="0"/>
              <a:t> </a:t>
            </a:r>
            <a:r>
              <a:rPr lang="en-US" dirty="0" err="1" smtClean="0"/>
              <a:t>analisis</a:t>
            </a:r>
            <a:r>
              <a:rPr lang="en-US" dirty="0" smtClean="0"/>
              <a:t> </a:t>
            </a:r>
            <a:r>
              <a:rPr lang="en-US" dirty="0" err="1" smtClean="0"/>
              <a:t>teks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big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24</a:t>
            </a:fld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470" y="1327150"/>
            <a:ext cx="4610729" cy="1758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166" y="3085355"/>
            <a:ext cx="4543834" cy="15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Data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Rekomendasi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000" dirty="0" smtClean="0"/>
              <a:t>NLB Singapore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25</a:t>
            </a:fld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58" y="1199459"/>
            <a:ext cx="4001072" cy="2829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78" y="1199459"/>
            <a:ext cx="4314725" cy="28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94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err="1" smtClean="0"/>
              <a:t>Visualisasi</a:t>
            </a:r>
            <a:r>
              <a:rPr lang="en-US" sz="3100" dirty="0" smtClean="0"/>
              <a:t> Data </a:t>
            </a:r>
            <a:r>
              <a:rPr lang="en-US" sz="3100" dirty="0" err="1" smtClean="0"/>
              <a:t>Pengunjung</a:t>
            </a:r>
            <a:r>
              <a:rPr lang="en-US" sz="3100" dirty="0" smtClean="0"/>
              <a:t> </a:t>
            </a:r>
            <a:r>
              <a:rPr lang="en-US" sz="3100" dirty="0" err="1" smtClean="0"/>
              <a:t>dengan</a:t>
            </a:r>
            <a:r>
              <a:rPr lang="en-US" sz="3100" dirty="0" smtClean="0"/>
              <a:t> Peta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000" dirty="0" smtClean="0"/>
              <a:t>NLB Singapore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26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684"/>
          <a:stretch/>
        </p:blipFill>
        <p:spPr>
          <a:xfrm>
            <a:off x="795155" y="1240323"/>
            <a:ext cx="7351127" cy="40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10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Pengolahan</a:t>
            </a:r>
            <a:r>
              <a:rPr lang="en-US" dirty="0" smtClean="0"/>
              <a:t> Data </a:t>
            </a:r>
            <a:r>
              <a:rPr lang="en-US" dirty="0" err="1" smtClean="0"/>
              <a:t>Terstruktur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Big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27</a:t>
            </a:fld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80" y="1144059"/>
            <a:ext cx="74168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08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di </a:t>
            </a:r>
            <a:r>
              <a:rPr lang="en-US" dirty="0" err="1" smtClean="0"/>
              <a:t>Perpustakaan</a:t>
            </a:r>
            <a:r>
              <a:rPr lang="en-US" dirty="0" smtClean="0"/>
              <a:t> (Nasional)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906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Sumber</a:t>
            </a:r>
            <a:r>
              <a:rPr lang="en-US" dirty="0" smtClean="0"/>
              <a:t> Data </a:t>
            </a:r>
            <a:r>
              <a:rPr lang="en-US" dirty="0" err="1" smtClean="0"/>
              <a:t>Perpusnas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Internal</a:t>
            </a:r>
          </a:p>
          <a:p>
            <a:pPr lvl="1"/>
            <a:r>
              <a:rPr lang="en-US" dirty="0" smtClean="0"/>
              <a:t>Data </a:t>
            </a:r>
            <a:r>
              <a:rPr lang="en-US" dirty="0" err="1" smtClean="0"/>
              <a:t>keanggotaan</a:t>
            </a:r>
            <a:endParaRPr lang="en-US" dirty="0" smtClean="0"/>
          </a:p>
          <a:p>
            <a:pPr lvl="1"/>
            <a:r>
              <a:rPr lang="en-US" dirty="0" smtClean="0"/>
              <a:t>Data </a:t>
            </a:r>
            <a:r>
              <a:rPr lang="en-US" dirty="0" err="1" smtClean="0"/>
              <a:t>perpustakaan</a:t>
            </a:r>
            <a:endParaRPr lang="en-US" dirty="0" smtClean="0"/>
          </a:p>
          <a:p>
            <a:pPr lvl="1"/>
            <a:r>
              <a:rPr lang="en-US" dirty="0" err="1" smtClean="0"/>
              <a:t>Koleksi</a:t>
            </a:r>
            <a:r>
              <a:rPr lang="en-US" dirty="0" smtClean="0"/>
              <a:t> digital</a:t>
            </a:r>
          </a:p>
          <a:p>
            <a:pPr lvl="1"/>
            <a:r>
              <a:rPr lang="en-US" dirty="0" err="1" smtClean="0"/>
              <a:t>Koleksi</a:t>
            </a:r>
            <a:r>
              <a:rPr lang="en-US" dirty="0" smtClean="0"/>
              <a:t> </a:t>
            </a:r>
            <a:r>
              <a:rPr lang="en-US" dirty="0" err="1" smtClean="0"/>
              <a:t>fisik</a:t>
            </a:r>
            <a:endParaRPr lang="en-US" dirty="0" smtClean="0"/>
          </a:p>
          <a:p>
            <a:pPr lvl="1"/>
            <a:r>
              <a:rPr lang="en-US" dirty="0" smtClean="0"/>
              <a:t>Metadata </a:t>
            </a:r>
            <a:r>
              <a:rPr lang="en-US" dirty="0" err="1" smtClean="0"/>
              <a:t>bibliografi</a:t>
            </a:r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 err="1" smtClean="0"/>
              <a:t>Eksternal</a:t>
            </a:r>
            <a:endParaRPr lang="en-US" dirty="0" smtClean="0"/>
          </a:p>
          <a:p>
            <a:pPr lvl="1"/>
            <a:r>
              <a:rPr lang="en-US" dirty="0" smtClean="0"/>
              <a:t>E-journal yang </a:t>
            </a:r>
            <a:r>
              <a:rPr lang="en-US" dirty="0" err="1" smtClean="0"/>
              <a:t>dilanggan</a:t>
            </a:r>
            <a:endParaRPr lang="en-US" dirty="0" smtClean="0"/>
          </a:p>
          <a:p>
            <a:pPr lvl="1"/>
            <a:r>
              <a:rPr lang="en-US" dirty="0" smtClean="0"/>
              <a:t>Data </a:t>
            </a:r>
            <a:r>
              <a:rPr lang="en-US" dirty="0" err="1" smtClean="0"/>
              <a:t>demografi</a:t>
            </a:r>
            <a:r>
              <a:rPr lang="en-US" dirty="0" smtClean="0"/>
              <a:t> </a:t>
            </a:r>
            <a:r>
              <a:rPr lang="en-US" dirty="0" err="1" smtClean="0"/>
              <a:t>penduduk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Dukcapil</a:t>
            </a:r>
            <a:endParaRPr lang="en-US" dirty="0" smtClean="0"/>
          </a:p>
          <a:p>
            <a:pPr lvl="1"/>
            <a:r>
              <a:rPr lang="en-US" dirty="0" smtClean="0"/>
              <a:t>Data </a:t>
            </a:r>
            <a:r>
              <a:rPr lang="en-US" dirty="0" err="1" smtClean="0"/>
              <a:t>potensi</a:t>
            </a:r>
            <a:r>
              <a:rPr lang="en-US" dirty="0" smtClean="0"/>
              <a:t> </a:t>
            </a:r>
            <a:r>
              <a:rPr lang="en-US" dirty="0" err="1" smtClean="0"/>
              <a:t>dasa</a:t>
            </a:r>
            <a:r>
              <a:rPr lang="en-US" dirty="0" smtClean="0"/>
              <a:t> / </a:t>
            </a:r>
            <a:r>
              <a:rPr lang="en-US" dirty="0" err="1" smtClean="0"/>
              <a:t>daerah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BPS</a:t>
            </a:r>
          </a:p>
          <a:p>
            <a:pPr lvl="1"/>
            <a:r>
              <a:rPr lang="en-US" dirty="0" err="1" smtClean="0"/>
              <a:t>dll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34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Industry 4.0</a:t>
            </a:r>
          </a:p>
          <a:p>
            <a:r>
              <a:rPr lang="en-US" dirty="0" err="1" smtClean="0"/>
              <a:t>Indononesia</a:t>
            </a:r>
            <a:r>
              <a:rPr lang="en-US" dirty="0" smtClean="0"/>
              <a:t> in Digital 2019</a:t>
            </a:r>
            <a:endParaRPr lang="en-US" dirty="0" smtClean="0"/>
          </a:p>
          <a:p>
            <a:r>
              <a:rPr lang="en-US" i="1" dirty="0"/>
              <a:t>Big Data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Perpustakaan</a:t>
            </a:r>
            <a:endParaRPr lang="en-US" dirty="0" smtClean="0"/>
          </a:p>
          <a:p>
            <a:r>
              <a:rPr lang="en-US" i="1" dirty="0" smtClean="0"/>
              <a:t>Big Data</a:t>
            </a:r>
            <a:r>
              <a:rPr lang="en-US" dirty="0" smtClean="0"/>
              <a:t> di </a:t>
            </a:r>
            <a:r>
              <a:rPr lang="en-US" dirty="0" err="1" smtClean="0"/>
              <a:t>Perputakaan</a:t>
            </a:r>
            <a:endParaRPr lang="en-US" dirty="0"/>
          </a:p>
          <a:p>
            <a:r>
              <a:rPr lang="en-US" dirty="0" err="1" smtClean="0"/>
              <a:t>Pustakawan</a:t>
            </a:r>
            <a:r>
              <a:rPr lang="en-US" dirty="0" smtClean="0"/>
              <a:t> di Era </a:t>
            </a:r>
            <a:r>
              <a:rPr lang="en-US" dirty="0" err="1" smtClean="0"/>
              <a:t>Industri</a:t>
            </a:r>
            <a:r>
              <a:rPr lang="en-US" dirty="0" smtClean="0"/>
              <a:t> 4.0</a:t>
            </a:r>
          </a:p>
          <a:p>
            <a:r>
              <a:rPr lang="en-US" dirty="0" err="1" smtClean="0"/>
              <a:t>Kesimpulan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539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30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64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Majalah</a:t>
            </a:r>
            <a:r>
              <a:rPr lang="en-US" dirty="0"/>
              <a:t> </a:t>
            </a:r>
            <a:r>
              <a:rPr lang="en-US" dirty="0" err="1"/>
              <a:t>Langka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http://</a:t>
            </a:r>
            <a:r>
              <a:rPr lang="en-US" sz="2000" dirty="0" err="1"/>
              <a:t>old.perpusnas.go.id</a:t>
            </a:r>
            <a:r>
              <a:rPr lang="en-US" sz="2000" dirty="0"/>
              <a:t>/</a:t>
            </a:r>
            <a:r>
              <a:rPr lang="en-US" sz="2000" dirty="0" err="1"/>
              <a:t>MajalahLangka.aspx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31</a:t>
            </a:fld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1149789"/>
            <a:ext cx="2147432" cy="4294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719" y="1169153"/>
            <a:ext cx="4993675" cy="427549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71192" y="3639493"/>
            <a:ext cx="1484768" cy="2987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55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Koleksi</a:t>
            </a:r>
            <a:r>
              <a:rPr lang="en-US" dirty="0" smtClean="0"/>
              <a:t> Digital </a:t>
            </a:r>
            <a:r>
              <a:rPr lang="en-US" dirty="0" err="1" smtClean="0"/>
              <a:t>Majalah</a:t>
            </a:r>
            <a:r>
              <a:rPr lang="en-US" dirty="0" smtClean="0"/>
              <a:t> </a:t>
            </a:r>
            <a:r>
              <a:rPr lang="en-US" dirty="0" err="1" smtClean="0"/>
              <a:t>Langka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Format PDF, </a:t>
            </a:r>
            <a:r>
              <a:rPr lang="en-US" sz="2000" dirty="0" err="1" smtClean="0"/>
              <a:t>tapi</a:t>
            </a:r>
            <a:r>
              <a:rPr lang="en-US" sz="2000" dirty="0" smtClean="0"/>
              <a:t> </a:t>
            </a:r>
            <a:r>
              <a:rPr lang="en-US" sz="2000" dirty="0" err="1" smtClean="0"/>
              <a:t>belum</a:t>
            </a:r>
            <a:r>
              <a:rPr lang="en-US" sz="2000" dirty="0" smtClean="0"/>
              <a:t> OCR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32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94" y="1216930"/>
            <a:ext cx="4107621" cy="438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56" y="1216930"/>
            <a:ext cx="4319879" cy="43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5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Surat </a:t>
            </a:r>
            <a:r>
              <a:rPr lang="en-US" dirty="0" err="1" smtClean="0"/>
              <a:t>Kabar</a:t>
            </a:r>
            <a:r>
              <a:rPr lang="en-US" dirty="0" smtClean="0"/>
              <a:t> </a:t>
            </a:r>
            <a:r>
              <a:rPr lang="en-US" dirty="0" err="1" smtClean="0"/>
              <a:t>Langka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33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831" y="1177623"/>
            <a:ext cx="5987263" cy="442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0" y="1149789"/>
            <a:ext cx="2147432" cy="42948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775" y="1475715"/>
            <a:ext cx="1700628" cy="4798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6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Koleksi</a:t>
            </a:r>
            <a:r>
              <a:rPr lang="en-US" dirty="0" smtClean="0"/>
              <a:t> Digital Surat </a:t>
            </a:r>
            <a:r>
              <a:rPr lang="en-US" dirty="0" err="1" smtClean="0"/>
              <a:t>Kabar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err="1" smtClean="0"/>
              <a:t>Versi</a:t>
            </a:r>
            <a:r>
              <a:rPr lang="en-US" sz="2000" dirty="0" smtClean="0"/>
              <a:t> PDF, </a:t>
            </a:r>
            <a:r>
              <a:rPr lang="en-US" sz="2000" dirty="0" err="1" smtClean="0"/>
              <a:t>namun</a:t>
            </a:r>
            <a:r>
              <a:rPr lang="en-US" sz="2000" dirty="0" smtClean="0"/>
              <a:t> </a:t>
            </a:r>
            <a:r>
              <a:rPr lang="en-US" sz="2000" dirty="0" err="1" smtClean="0"/>
              <a:t>belum</a:t>
            </a:r>
            <a:r>
              <a:rPr lang="en-US" sz="2000" dirty="0" smtClean="0"/>
              <a:t> OCR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34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8" y="1213163"/>
            <a:ext cx="4678785" cy="4083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99" y="1137340"/>
            <a:ext cx="3958215" cy="42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96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Analisis</a:t>
            </a:r>
            <a:r>
              <a:rPr lang="en-US" dirty="0" smtClean="0"/>
              <a:t> Data Internal </a:t>
            </a:r>
            <a:r>
              <a:rPr lang="en-US" dirty="0" err="1" smtClean="0"/>
              <a:t>Perpustakaan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err="1" smtClean="0"/>
              <a:t>Apakah</a:t>
            </a:r>
            <a:r>
              <a:rPr lang="en-US" sz="2000" dirty="0" smtClean="0"/>
              <a:t> </a:t>
            </a:r>
            <a:r>
              <a:rPr lang="en-US" sz="2000" dirty="0" err="1" smtClean="0"/>
              <a:t>bisa</a:t>
            </a:r>
            <a:r>
              <a:rPr lang="en-US" sz="2000" dirty="0" smtClean="0"/>
              <a:t> </a:t>
            </a:r>
            <a:r>
              <a:rPr lang="en-US" sz="2000" dirty="0" err="1" smtClean="0"/>
              <a:t>masuk</a:t>
            </a:r>
            <a:r>
              <a:rPr lang="en-US" sz="2000" dirty="0" smtClean="0"/>
              <a:t> </a:t>
            </a:r>
            <a:r>
              <a:rPr lang="en-US" sz="2000" dirty="0" err="1" smtClean="0"/>
              <a:t>kategori</a:t>
            </a:r>
            <a:r>
              <a:rPr lang="en-US" sz="2000" dirty="0" smtClean="0"/>
              <a:t> </a:t>
            </a:r>
            <a:r>
              <a:rPr lang="en-US" sz="2000" i="1" dirty="0" smtClean="0"/>
              <a:t>big data</a:t>
            </a:r>
            <a:r>
              <a:rPr lang="en-US" sz="2000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35</a:t>
            </a:fld>
            <a:endParaRPr lang="id-ID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564925"/>
              </p:ext>
            </p:extLst>
          </p:nvPr>
        </p:nvGraphicFramePr>
        <p:xfrm>
          <a:off x="471339" y="1217530"/>
          <a:ext cx="8277755" cy="3073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3833"/>
                <a:gridCol w="1249378"/>
                <a:gridCol w="1149791"/>
                <a:gridCol w="1109202"/>
                <a:gridCol w="1655551"/>
              </a:tblGrid>
              <a:tr h="34891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Sumber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Data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Volume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Velocity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Variety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Big Data?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8005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Katalog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KIN,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OneSearch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Tidak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489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Data </a:t>
                      </a:r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anggota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Tidak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5363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Koleksi</a:t>
                      </a: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Digital (image)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Ya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dan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Tidak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6213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OCR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Koleksi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Digital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Ya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543208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Fullteks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Jurnal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Tesis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Disertasi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OneSearch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Ya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4891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Fullteks</a:t>
                      </a: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ebooks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Ya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663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Log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kunjungan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ke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situs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Ya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216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Analisis</a:t>
            </a:r>
            <a:r>
              <a:rPr lang="en-US" dirty="0" smtClean="0"/>
              <a:t> Data </a:t>
            </a:r>
            <a:r>
              <a:rPr lang="en-US" dirty="0" err="1" smtClean="0"/>
              <a:t>Eksternal</a:t>
            </a:r>
            <a:r>
              <a:rPr lang="en-US" dirty="0" smtClean="0"/>
              <a:t> </a:t>
            </a:r>
            <a:r>
              <a:rPr lang="en-US" dirty="0" err="1" smtClean="0"/>
              <a:t>Perpustakaan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err="1" smtClean="0"/>
              <a:t>Apakah</a:t>
            </a:r>
            <a:r>
              <a:rPr lang="en-US" sz="2000" dirty="0" smtClean="0"/>
              <a:t> </a:t>
            </a:r>
            <a:r>
              <a:rPr lang="en-US" sz="2000" dirty="0" err="1" smtClean="0"/>
              <a:t>bisa</a:t>
            </a:r>
            <a:r>
              <a:rPr lang="en-US" sz="2000" dirty="0" smtClean="0"/>
              <a:t> </a:t>
            </a:r>
            <a:r>
              <a:rPr lang="en-US" sz="2000" dirty="0" err="1" smtClean="0"/>
              <a:t>masuk</a:t>
            </a:r>
            <a:r>
              <a:rPr lang="en-US" sz="2000" dirty="0" smtClean="0"/>
              <a:t> </a:t>
            </a:r>
            <a:r>
              <a:rPr lang="en-US" sz="2000" dirty="0" err="1" smtClean="0"/>
              <a:t>kategori</a:t>
            </a:r>
            <a:r>
              <a:rPr lang="en-US" sz="2000" dirty="0" smtClean="0"/>
              <a:t> </a:t>
            </a:r>
            <a:r>
              <a:rPr lang="en-US" sz="2000" i="1" dirty="0" smtClean="0"/>
              <a:t>big data</a:t>
            </a:r>
            <a:r>
              <a:rPr lang="en-US" sz="2000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36</a:t>
            </a:fld>
            <a:endParaRPr lang="id-ID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020519"/>
              </p:ext>
            </p:extLst>
          </p:nvPr>
        </p:nvGraphicFramePr>
        <p:xfrm>
          <a:off x="471339" y="1217530"/>
          <a:ext cx="8277755" cy="1268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3833"/>
                <a:gridCol w="1249378"/>
                <a:gridCol w="1149791"/>
                <a:gridCol w="1109202"/>
                <a:gridCol w="1655551"/>
              </a:tblGrid>
              <a:tr h="34891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Sumber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Data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Volume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Velocity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Variety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Big Data?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164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Arsip</a:t>
                      </a: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percakapan</a:t>
                      </a: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di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media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dan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media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sosial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terkait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SDGs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Ya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1645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Data </a:t>
                      </a:r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potensi</a:t>
                      </a: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desa</a:t>
                      </a: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dari</a:t>
                      </a: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BPS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Ya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13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Perpusnas</a:t>
            </a:r>
            <a:r>
              <a:rPr lang="en-US" dirty="0"/>
              <a:t> </a:t>
            </a:r>
            <a:r>
              <a:rPr lang="en-US" dirty="0" err="1"/>
              <a:t>Butuh</a:t>
            </a:r>
            <a:r>
              <a:rPr lang="en-US" dirty="0"/>
              <a:t> </a:t>
            </a:r>
            <a:r>
              <a:rPr lang="en-US" i="1" dirty="0"/>
              <a:t>Big Data</a:t>
            </a:r>
            <a:r>
              <a:rPr lang="en-US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err="1" smtClean="0"/>
              <a:t>Perpustakaan</a:t>
            </a:r>
            <a:r>
              <a:rPr lang="en-US" sz="1800" dirty="0" smtClean="0"/>
              <a:t> </a:t>
            </a:r>
            <a:r>
              <a:rPr lang="en-US" sz="1800" dirty="0" err="1" smtClean="0"/>
              <a:t>sudah</a:t>
            </a:r>
            <a:r>
              <a:rPr lang="en-US" sz="1800" dirty="0" smtClean="0"/>
              <a:t> </a:t>
            </a:r>
            <a:r>
              <a:rPr lang="en-US" sz="1800" dirty="0" err="1" smtClean="0"/>
              <a:t>memiliki</a:t>
            </a:r>
            <a:r>
              <a:rPr lang="en-US" sz="1800" dirty="0" smtClean="0"/>
              <a:t> </a:t>
            </a:r>
            <a:r>
              <a:rPr lang="en-US" sz="1800" dirty="0" err="1" smtClean="0"/>
              <a:t>sistem</a:t>
            </a:r>
            <a:r>
              <a:rPr lang="en-US" sz="1800" dirty="0" smtClean="0"/>
              <a:t> </a:t>
            </a:r>
            <a:r>
              <a:rPr lang="en-US" sz="1800" dirty="0" err="1" smtClean="0"/>
              <a:t>informasi</a:t>
            </a:r>
            <a:r>
              <a:rPr lang="en-US" sz="1800" dirty="0" smtClean="0"/>
              <a:t> </a:t>
            </a:r>
            <a:r>
              <a:rPr lang="en-US" sz="1800" dirty="0" err="1" smtClean="0"/>
              <a:t>khasnya</a:t>
            </a:r>
            <a:r>
              <a:rPr lang="en-US" sz="1800" dirty="0" smtClean="0"/>
              <a:t> </a:t>
            </a:r>
            <a:r>
              <a:rPr lang="en-US" sz="1800" dirty="0" err="1" smtClean="0"/>
              <a:t>sendiri</a:t>
            </a:r>
            <a:r>
              <a:rPr lang="en-US" sz="1800" dirty="0" smtClean="0"/>
              <a:t>:</a:t>
            </a:r>
          </a:p>
          <a:p>
            <a:pPr lvl="1"/>
            <a:r>
              <a:rPr lang="en-US" sz="1600" dirty="0" smtClean="0"/>
              <a:t>Library </a:t>
            </a:r>
            <a:r>
              <a:rPr lang="en-US" sz="1600" dirty="0" err="1" smtClean="0"/>
              <a:t>otomation</a:t>
            </a:r>
            <a:r>
              <a:rPr lang="en-US" sz="1600" dirty="0" smtClean="0"/>
              <a:t> (</a:t>
            </a:r>
            <a:r>
              <a:rPr lang="en-US" sz="1600" dirty="0" err="1" smtClean="0"/>
              <a:t>Inlis</a:t>
            </a:r>
            <a:r>
              <a:rPr lang="en-US" sz="1600" dirty="0" smtClean="0"/>
              <a:t>, SLIMs, Koha)</a:t>
            </a:r>
          </a:p>
          <a:p>
            <a:pPr lvl="1"/>
            <a:r>
              <a:rPr lang="en-US" sz="1600" dirty="0" smtClean="0"/>
              <a:t>Digital Library (</a:t>
            </a:r>
            <a:r>
              <a:rPr lang="en-US" sz="1600" dirty="0" err="1" smtClean="0"/>
              <a:t>ePrints</a:t>
            </a:r>
            <a:r>
              <a:rPr lang="en-US" sz="1600" dirty="0" smtClean="0"/>
              <a:t>, </a:t>
            </a:r>
            <a:r>
              <a:rPr lang="en-US" sz="1600" dirty="0" err="1" smtClean="0"/>
              <a:t>Dspace</a:t>
            </a:r>
            <a:r>
              <a:rPr lang="en-US" sz="1600" dirty="0"/>
              <a:t>)</a:t>
            </a:r>
            <a:endParaRPr lang="en-US" sz="1600" dirty="0" smtClean="0"/>
          </a:p>
          <a:p>
            <a:pPr lvl="1"/>
            <a:r>
              <a:rPr lang="en-US" sz="1600" dirty="0" smtClean="0"/>
              <a:t>Federated search engine</a:t>
            </a:r>
          </a:p>
          <a:p>
            <a:pPr lvl="1"/>
            <a:r>
              <a:rPr lang="en-US" sz="1600" dirty="0" smtClean="0"/>
              <a:t>Harvesting search engine (</a:t>
            </a:r>
            <a:r>
              <a:rPr lang="en-US" sz="1600" dirty="0" err="1" smtClean="0"/>
              <a:t>OneSearch</a:t>
            </a:r>
            <a:r>
              <a:rPr lang="en-US" sz="1600" dirty="0" smtClean="0"/>
              <a:t>)</a:t>
            </a:r>
          </a:p>
          <a:p>
            <a:r>
              <a:rPr lang="en-US" sz="1800" dirty="0" smtClean="0"/>
              <a:t>Yang </a:t>
            </a:r>
            <a:r>
              <a:rPr lang="en-US" sz="1800" dirty="0" err="1" smtClean="0"/>
              <a:t>belum</a:t>
            </a:r>
            <a:r>
              <a:rPr lang="en-US" sz="1800" dirty="0" smtClean="0"/>
              <a:t> </a:t>
            </a:r>
            <a:r>
              <a:rPr lang="en-US" sz="1800" dirty="0" err="1" smtClean="0"/>
              <a:t>termanfaatkan</a:t>
            </a:r>
            <a:r>
              <a:rPr lang="en-US" sz="1800" dirty="0" smtClean="0"/>
              <a:t> </a:t>
            </a:r>
            <a:r>
              <a:rPr lang="en-US" sz="1800" dirty="0" err="1" smtClean="0"/>
              <a:t>dengan</a:t>
            </a:r>
            <a:r>
              <a:rPr lang="en-US" sz="1800" dirty="0" smtClean="0"/>
              <a:t> optimal:</a:t>
            </a:r>
          </a:p>
          <a:p>
            <a:pPr lvl="1"/>
            <a:r>
              <a:rPr lang="en-US" sz="1600" dirty="0" err="1" smtClean="0"/>
              <a:t>Koleksi</a:t>
            </a:r>
            <a:r>
              <a:rPr lang="en-US" sz="1600" dirty="0" smtClean="0"/>
              <a:t> digital (PDF, Image, Audio, Video)</a:t>
            </a:r>
          </a:p>
          <a:p>
            <a:r>
              <a:rPr lang="en-US" sz="1800" dirty="0" smtClean="0"/>
              <a:t>Problem </a:t>
            </a:r>
            <a:r>
              <a:rPr lang="en-US" sz="1800" dirty="0" err="1" smtClean="0"/>
              <a:t>dengan</a:t>
            </a:r>
            <a:r>
              <a:rPr lang="en-US" sz="1800" dirty="0" smtClean="0"/>
              <a:t> </a:t>
            </a:r>
            <a:r>
              <a:rPr lang="en-US" sz="1800" dirty="0" err="1" smtClean="0"/>
              <a:t>pemanfaatkan</a:t>
            </a:r>
            <a:r>
              <a:rPr lang="en-US" sz="1800" dirty="0" smtClean="0"/>
              <a:t> </a:t>
            </a:r>
            <a:r>
              <a:rPr lang="en-US" sz="1800" dirty="0" err="1" smtClean="0"/>
              <a:t>koleksi</a:t>
            </a:r>
            <a:r>
              <a:rPr lang="en-US" sz="1800" dirty="0" smtClean="0"/>
              <a:t> digital:</a:t>
            </a:r>
          </a:p>
          <a:p>
            <a:pPr lvl="1"/>
            <a:r>
              <a:rPr lang="en-US" sz="1600" dirty="0" smtClean="0"/>
              <a:t>Format non </a:t>
            </a:r>
            <a:r>
              <a:rPr lang="en-US" sz="1600" dirty="0" err="1" smtClean="0"/>
              <a:t>teks</a:t>
            </a:r>
            <a:r>
              <a:rPr lang="en-US" sz="1600" dirty="0" smtClean="0"/>
              <a:t> (image, audio, video) </a:t>
            </a:r>
            <a:r>
              <a:rPr lang="en-US" sz="1600" dirty="0" err="1" smtClean="0"/>
              <a:t>membutuhkan</a:t>
            </a:r>
            <a:r>
              <a:rPr lang="en-US" sz="1600" dirty="0" smtClean="0"/>
              <a:t> </a:t>
            </a:r>
            <a:r>
              <a:rPr lang="en-US" sz="1600" dirty="0" err="1" smtClean="0"/>
              <a:t>teknologi</a:t>
            </a:r>
            <a:r>
              <a:rPr lang="en-US" sz="1600" dirty="0" smtClean="0"/>
              <a:t> indexing </a:t>
            </a:r>
            <a:r>
              <a:rPr lang="en-US" sz="1600" dirty="0" err="1" smtClean="0"/>
              <a:t>dan</a:t>
            </a:r>
            <a:r>
              <a:rPr lang="en-US" sz="1600" dirty="0" smtClean="0"/>
              <a:t> searching yang </a:t>
            </a:r>
            <a:r>
              <a:rPr lang="en-US" sz="1600" dirty="0" err="1" smtClean="0"/>
              <a:t>besar</a:t>
            </a:r>
            <a:r>
              <a:rPr lang="en-US" sz="1600" dirty="0" smtClean="0"/>
              <a:t> </a:t>
            </a:r>
            <a:r>
              <a:rPr lang="en-US" sz="1600" dirty="0" err="1" smtClean="0"/>
              <a:t>volumenya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err="1" smtClean="0"/>
              <a:t>Peneliti</a:t>
            </a:r>
            <a:r>
              <a:rPr lang="en-US" sz="1600" dirty="0" smtClean="0"/>
              <a:t> </a:t>
            </a:r>
            <a:r>
              <a:rPr lang="en-US" sz="1600" dirty="0" err="1" smtClean="0"/>
              <a:t>tidak</a:t>
            </a:r>
            <a:r>
              <a:rPr lang="en-US" sz="1600" dirty="0" smtClean="0"/>
              <a:t> </a:t>
            </a:r>
            <a:r>
              <a:rPr lang="en-US" sz="1600" dirty="0" err="1" smtClean="0"/>
              <a:t>mudah</a:t>
            </a:r>
            <a:r>
              <a:rPr lang="en-US" sz="1600" dirty="0" smtClean="0"/>
              <a:t> </a:t>
            </a:r>
            <a:r>
              <a:rPr lang="en-US" sz="1600" dirty="0" err="1" smtClean="0"/>
              <a:t>mengakses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menganalisis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seluruh</a:t>
            </a:r>
            <a:r>
              <a:rPr lang="en-US" sz="1600" dirty="0" smtClean="0"/>
              <a:t> </a:t>
            </a:r>
            <a:r>
              <a:rPr lang="en-US" sz="1600" dirty="0" err="1" smtClean="0"/>
              <a:t>korpus</a:t>
            </a:r>
            <a:r>
              <a:rPr lang="en-US" sz="1600" dirty="0" smtClean="0"/>
              <a:t> </a:t>
            </a:r>
            <a:r>
              <a:rPr lang="en-US" sz="1600" dirty="0" err="1" smtClean="0"/>
              <a:t>koleksi</a:t>
            </a:r>
            <a:r>
              <a:rPr lang="en-US" sz="1600" dirty="0" smtClean="0"/>
              <a:t> digital, </a:t>
            </a:r>
            <a:r>
              <a:rPr lang="en-US" sz="1600" dirty="0" err="1" smtClean="0"/>
              <a:t>baru</a:t>
            </a:r>
            <a:r>
              <a:rPr lang="en-US" sz="1600" dirty="0" smtClean="0"/>
              <a:t> </a:t>
            </a:r>
            <a:r>
              <a:rPr lang="en-US" sz="1600" dirty="0" err="1" smtClean="0"/>
              <a:t>bisa</a:t>
            </a:r>
            <a:r>
              <a:rPr lang="en-US" sz="1600" dirty="0" smtClean="0"/>
              <a:t> </a:t>
            </a:r>
            <a:r>
              <a:rPr lang="en-US" sz="1600" dirty="0" err="1" smtClean="0"/>
              <a:t>mengakses</a:t>
            </a:r>
            <a:r>
              <a:rPr lang="en-US" sz="1600" dirty="0" smtClean="0"/>
              <a:t> </a:t>
            </a:r>
            <a:r>
              <a:rPr lang="en-US" sz="1600" dirty="0" err="1" smtClean="0"/>
              <a:t>satu</a:t>
            </a:r>
            <a:r>
              <a:rPr lang="en-US" sz="1600" dirty="0" smtClean="0"/>
              <a:t> per </a:t>
            </a:r>
            <a:r>
              <a:rPr lang="en-US" sz="1600" dirty="0" err="1" smtClean="0"/>
              <a:t>satu</a:t>
            </a:r>
            <a:r>
              <a:rPr lang="en-US" sz="1600" dirty="0" smtClean="0"/>
              <a:t>.</a:t>
            </a:r>
          </a:p>
          <a:p>
            <a:r>
              <a:rPr lang="en-US" sz="1900" dirty="0" smtClean="0"/>
              <a:t>Big Data </a:t>
            </a:r>
            <a:r>
              <a:rPr lang="en-US" sz="1900" dirty="0" err="1" smtClean="0"/>
              <a:t>bisa</a:t>
            </a:r>
            <a:r>
              <a:rPr lang="en-US" sz="1900" dirty="0" smtClean="0"/>
              <a:t> </a:t>
            </a:r>
            <a:r>
              <a:rPr lang="en-US" sz="1900" dirty="0" err="1" smtClean="0"/>
              <a:t>membantu</a:t>
            </a:r>
            <a:r>
              <a:rPr lang="en-US" sz="1900" dirty="0" smtClean="0"/>
              <a:t> </a:t>
            </a:r>
            <a:r>
              <a:rPr lang="en-US" sz="1900" dirty="0" err="1" smtClean="0"/>
              <a:t>memecahkan</a:t>
            </a:r>
            <a:r>
              <a:rPr lang="en-US" sz="1900" dirty="0" smtClean="0"/>
              <a:t> </a:t>
            </a:r>
            <a:r>
              <a:rPr lang="en-US" sz="1900" dirty="0" err="1" smtClean="0"/>
              <a:t>tantangan</a:t>
            </a:r>
            <a:r>
              <a:rPr lang="en-US" sz="1900" dirty="0" smtClean="0"/>
              <a:t> di </a:t>
            </a:r>
            <a:r>
              <a:rPr lang="en-US" sz="1900" dirty="0" err="1" smtClean="0"/>
              <a:t>atas</a:t>
            </a:r>
            <a:r>
              <a:rPr lang="en-US" sz="1900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48819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Teknologi</a:t>
            </a:r>
            <a:r>
              <a:rPr lang="en-US" dirty="0" smtClean="0"/>
              <a:t> Big Data Yang </a:t>
            </a:r>
            <a:r>
              <a:rPr lang="en-US" dirty="0" err="1" smtClean="0"/>
              <a:t>Dibutuhkan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/>
              <a:t>Teknologi</a:t>
            </a:r>
            <a:r>
              <a:rPr lang="en-US" sz="2000" dirty="0" smtClean="0"/>
              <a:t> big data </a:t>
            </a:r>
            <a:r>
              <a:rPr lang="en-US" sz="2000" dirty="0" err="1" smtClean="0"/>
              <a:t>dibutuhkan</a:t>
            </a:r>
            <a:r>
              <a:rPr lang="en-US" sz="2000" dirty="0" smtClean="0"/>
              <a:t> </a:t>
            </a: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memproses</a:t>
            </a:r>
            <a:r>
              <a:rPr lang="en-US" sz="2000" dirty="0" smtClean="0"/>
              <a:t>, </a:t>
            </a:r>
            <a:r>
              <a:rPr lang="en-US" sz="2000" dirty="0" err="1" smtClean="0"/>
              <a:t>menganalisis</a:t>
            </a:r>
            <a:r>
              <a:rPr lang="en-US" sz="2000" dirty="0" smtClean="0"/>
              <a:t>,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menyajikan</a:t>
            </a:r>
            <a:r>
              <a:rPr lang="en-US" sz="2000" dirty="0" smtClean="0"/>
              <a:t> </a:t>
            </a:r>
            <a:r>
              <a:rPr lang="en-US" sz="2000" dirty="0" err="1" smtClean="0"/>
              <a:t>akses</a:t>
            </a:r>
            <a:r>
              <a:rPr lang="en-US" sz="2000" dirty="0" smtClean="0"/>
              <a:t> </a:t>
            </a:r>
            <a:r>
              <a:rPr lang="en-US" sz="2000" dirty="0" err="1" smtClean="0"/>
              <a:t>terhadap</a:t>
            </a:r>
            <a:r>
              <a:rPr lang="en-US" sz="2000" dirty="0" smtClean="0"/>
              <a:t> </a:t>
            </a:r>
            <a:r>
              <a:rPr lang="en-US" sz="2000" dirty="0" err="1" smtClean="0"/>
              <a:t>koleksi</a:t>
            </a:r>
            <a:r>
              <a:rPr lang="en-US" sz="2000" dirty="0" smtClean="0"/>
              <a:t> digital:</a:t>
            </a:r>
          </a:p>
          <a:p>
            <a:pPr lvl="1"/>
            <a:r>
              <a:rPr lang="en-US" dirty="0" err="1"/>
              <a:t>Perlu</a:t>
            </a:r>
            <a:r>
              <a:rPr lang="en-US" dirty="0"/>
              <a:t> proses </a:t>
            </a:r>
            <a:r>
              <a:rPr lang="en-US" dirty="0" err="1"/>
              <a:t>konversi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non-</a:t>
            </a:r>
            <a:r>
              <a:rPr lang="en-US" dirty="0" err="1"/>
              <a:t>teks</a:t>
            </a:r>
            <a:r>
              <a:rPr lang="en-US" dirty="0"/>
              <a:t> (image pdf, audio)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Indexing </a:t>
            </a:r>
            <a:r>
              <a:rPr lang="en-US" dirty="0" err="1"/>
              <a:t>dan</a:t>
            </a:r>
            <a:r>
              <a:rPr lang="en-US" dirty="0"/>
              <a:t> search engine </a:t>
            </a:r>
            <a:r>
              <a:rPr lang="en-US" dirty="0" err="1"/>
              <a:t>untuk</a:t>
            </a:r>
            <a:r>
              <a:rPr lang="en-US" dirty="0"/>
              <a:t> image, audio, </a:t>
            </a:r>
            <a:r>
              <a:rPr lang="en-US" dirty="0" err="1"/>
              <a:t>dan</a:t>
            </a:r>
            <a:r>
              <a:rPr lang="en-US" dirty="0"/>
              <a:t> video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ekstraksi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teks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analisis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visualisasi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6704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i="1" dirty="0" smtClean="0"/>
              <a:t>Big Data </a:t>
            </a:r>
            <a:r>
              <a:rPr lang="en-US" dirty="0" smtClean="0"/>
              <a:t>di </a:t>
            </a:r>
            <a:r>
              <a:rPr lang="en-US" dirty="0" err="1" smtClean="0"/>
              <a:t>Perpustakaan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Mengelola</a:t>
            </a:r>
            <a:r>
              <a:rPr lang="en-US" dirty="0" smtClean="0"/>
              <a:t> data internal </a:t>
            </a:r>
            <a:r>
              <a:rPr lang="en-US" dirty="0" err="1" smtClean="0"/>
              <a:t>perpustakaan</a:t>
            </a:r>
            <a:r>
              <a:rPr lang="en-US" dirty="0" smtClean="0"/>
              <a:t> yang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diproses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database </a:t>
            </a:r>
            <a:r>
              <a:rPr lang="en-US" dirty="0" err="1" smtClean="0"/>
              <a:t>trandisional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berbasis</a:t>
            </a:r>
            <a:r>
              <a:rPr lang="en-US" dirty="0" smtClean="0"/>
              <a:t> SQL).</a:t>
            </a:r>
          </a:p>
          <a:p>
            <a:r>
              <a:rPr lang="en-US" dirty="0" err="1" smtClean="0"/>
              <a:t>Memproses</a:t>
            </a:r>
            <a:r>
              <a:rPr lang="en-US" dirty="0" smtClean="0"/>
              <a:t> </a:t>
            </a:r>
            <a:r>
              <a:rPr lang="en-US" dirty="0" err="1" smtClean="0"/>
              <a:t>koleksi</a:t>
            </a:r>
            <a:r>
              <a:rPr lang="en-US" dirty="0" smtClean="0"/>
              <a:t> digital yang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karakteristik</a:t>
            </a:r>
            <a:r>
              <a:rPr lang="en-US" dirty="0" smtClean="0"/>
              <a:t> </a:t>
            </a:r>
            <a:r>
              <a:rPr lang="en-US" i="1" dirty="0" smtClean="0"/>
              <a:t>big data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Mengorelasikan</a:t>
            </a:r>
            <a:r>
              <a:rPr lang="en-US" dirty="0" smtClean="0"/>
              <a:t> data internal </a:t>
            </a:r>
            <a:r>
              <a:rPr lang="en-US" dirty="0" err="1" smtClean="0"/>
              <a:t>dengan</a:t>
            </a:r>
            <a:r>
              <a:rPr lang="en-US" dirty="0" smtClean="0"/>
              <a:t> data </a:t>
            </a:r>
            <a:r>
              <a:rPr lang="en-US" dirty="0" err="1" smtClean="0"/>
              <a:t>eksternal</a:t>
            </a:r>
            <a:r>
              <a:rPr lang="en-US" dirty="0" smtClean="0"/>
              <a:t> yang </a:t>
            </a:r>
            <a:r>
              <a:rPr lang="en-US" dirty="0" err="1" smtClean="0"/>
              <a:t>relevan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Memudahkan</a:t>
            </a:r>
            <a:r>
              <a:rPr lang="en-US" dirty="0" smtClean="0"/>
              <a:t> </a:t>
            </a:r>
            <a:r>
              <a:rPr lang="en-US" dirty="0" err="1" smtClean="0"/>
              <a:t>publik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mengakses</a:t>
            </a:r>
            <a:r>
              <a:rPr lang="en-US" dirty="0" smtClean="0"/>
              <a:t> </a:t>
            </a:r>
            <a:r>
              <a:rPr lang="en-US" dirty="0" err="1" smtClean="0"/>
              <a:t>keseluruhan</a:t>
            </a:r>
            <a:r>
              <a:rPr lang="en-US" dirty="0" smtClean="0"/>
              <a:t> </a:t>
            </a:r>
            <a:r>
              <a:rPr lang="en-US" dirty="0" err="1" smtClean="0"/>
              <a:t>koleksi</a:t>
            </a:r>
            <a:r>
              <a:rPr lang="en-US" dirty="0" smtClean="0"/>
              <a:t> digital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 </a:t>
            </a:r>
            <a:r>
              <a:rPr lang="en-US" dirty="0" err="1" smtClean="0"/>
              <a:t>maupun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cepat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Opsional</a:t>
            </a:r>
            <a:r>
              <a:rPr lang="en-US" dirty="0" smtClean="0"/>
              <a:t>) </a:t>
            </a:r>
            <a:r>
              <a:rPr lang="en-US" dirty="0" err="1" smtClean="0"/>
              <a:t>Mengumpulkan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menyajikan</a:t>
            </a:r>
            <a:r>
              <a:rPr lang="en-US" dirty="0" smtClean="0"/>
              <a:t> </a:t>
            </a:r>
            <a:r>
              <a:rPr lang="en-US" dirty="0" err="1" smtClean="0"/>
              <a:t>opini</a:t>
            </a:r>
            <a:r>
              <a:rPr lang="en-US" dirty="0" smtClean="0"/>
              <a:t> </a:t>
            </a:r>
            <a:r>
              <a:rPr lang="en-US" dirty="0" err="1" smtClean="0"/>
              <a:t>publik</a:t>
            </a:r>
            <a:r>
              <a:rPr lang="en-US" dirty="0" smtClean="0"/>
              <a:t> di media online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r>
              <a:rPr lang="en-US" dirty="0" smtClean="0"/>
              <a:t> </a:t>
            </a:r>
            <a:r>
              <a:rPr lang="en-US" dirty="0" err="1" smtClean="0"/>
              <a:t>terkait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aspek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SDGs.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32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INDUSTRI 4.0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6809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 smtClean="0"/>
              <a:t>SDGs</a:t>
            </a:r>
            <a:r>
              <a:rPr lang="id-ID" dirty="0" smtClean="0"/>
              <a:t> Bagi Perpustakaan</a:t>
            </a:r>
            <a:endParaRPr lang="id-ID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40</a:t>
            </a:fld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61" y="1119437"/>
            <a:ext cx="7719814" cy="44817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5620" y="1720158"/>
            <a:ext cx="1267088" cy="125843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84899" y="1720158"/>
            <a:ext cx="1232780" cy="125843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8" y="1720158"/>
            <a:ext cx="1232780" cy="125843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59097" y="1720158"/>
            <a:ext cx="1232780" cy="125843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09867" y="2978590"/>
            <a:ext cx="1232780" cy="125843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15588" y="2995266"/>
            <a:ext cx="1232780" cy="125843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822" y="4271804"/>
            <a:ext cx="1232780" cy="1258432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err="1" smtClean="0"/>
              <a:t>Fungsi</a:t>
            </a:r>
            <a:r>
              <a:rPr lang="en-US" sz="2800" dirty="0" smtClean="0"/>
              <a:t> </a:t>
            </a:r>
            <a:r>
              <a:rPr lang="en-US" sz="2800" dirty="0" err="1" smtClean="0"/>
              <a:t>Utama</a:t>
            </a:r>
            <a:r>
              <a:rPr lang="en-US" sz="2800" dirty="0" smtClean="0"/>
              <a:t> </a:t>
            </a:r>
            <a:r>
              <a:rPr lang="en-US" sz="2800" dirty="0" err="1" smtClean="0"/>
              <a:t>Sistem</a:t>
            </a:r>
            <a:r>
              <a:rPr lang="en-US" sz="2800" dirty="0" smtClean="0"/>
              <a:t> </a:t>
            </a:r>
            <a:r>
              <a:rPr lang="en-US" sz="2800" i="1" dirty="0" smtClean="0"/>
              <a:t>Big Data </a:t>
            </a:r>
            <a:r>
              <a:rPr lang="en-US" sz="2800" dirty="0" err="1" smtClean="0"/>
              <a:t>Perpustakaan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41</a:t>
            </a:fld>
            <a:endParaRPr lang="id-ID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64427434"/>
              </p:ext>
            </p:extLst>
          </p:nvPr>
        </p:nvGraphicFramePr>
        <p:xfrm>
          <a:off x="471340" y="1042325"/>
          <a:ext cx="8277754" cy="2128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341" y="2812791"/>
            <a:ext cx="17252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INTERNAL DATA: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Metadata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Koleksi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 Digital (</a:t>
            </a: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teks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, image, audio, video)</a:t>
            </a:r>
          </a:p>
          <a:p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EXTERNAL DATA: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Media (online </a:t>
            </a: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sosial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Potensi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Desa</a:t>
            </a:r>
            <a:endParaRPr lang="en-US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Demografi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1202" y="2812791"/>
            <a:ext cx="172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NAS-based storage system</a:t>
            </a:r>
          </a:p>
          <a:p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SOLR/LUCENE search engine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7544" y="2812791"/>
            <a:ext cx="1725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Bibliometric analysis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Knowledge Explorer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Knowledge Mapping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Text Analysis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Discourse analysis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Anti plagiarism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etc</a:t>
            </a:r>
            <a:endParaRPr lang="en-US" sz="12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3886" y="2812791"/>
            <a:ext cx="1725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Dashboard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Tren</a:t>
            </a:r>
            <a:endParaRPr lang="en-US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Volume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Social Network Analysis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Advanced Query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etc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0252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1340" y="1300900"/>
            <a:ext cx="2251982" cy="3846570"/>
          </a:xfrm>
        </p:spPr>
        <p:txBody>
          <a:bodyPr/>
          <a:lstStyle/>
          <a:p>
            <a:r>
              <a:rPr lang="en-US" smtClean="0"/>
              <a:t>NAS-based storage system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42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653" y="1300900"/>
            <a:ext cx="6025772" cy="168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89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Pustakawan di Era </a:t>
            </a:r>
            <a:br>
              <a:rPr lang="id-ID" dirty="0" smtClean="0"/>
            </a:br>
            <a:r>
              <a:rPr lang="id-ID" dirty="0" smtClean="0"/>
              <a:t>Industri 4.0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4598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Kisah Prof. Jasman </a:t>
            </a:r>
            <a:r>
              <a:rPr lang="id-ID" dirty="0" err="1" smtClean="0"/>
              <a:t>Ma’ruf</a:t>
            </a:r>
            <a:r>
              <a:rPr lang="id-ID" dirty="0" smtClean="0"/>
              <a:t> (Unsyiah)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44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1191423"/>
            <a:ext cx="3144638" cy="2778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9605" y="1191423"/>
            <a:ext cx="4196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800" dirty="0">
                <a:latin typeface="Avenir Book" charset="0"/>
                <a:ea typeface="Avenir Book" charset="0"/>
                <a:cs typeface="Avenir Book" charset="0"/>
              </a:rPr>
              <a:t>Prof </a:t>
            </a:r>
            <a:r>
              <a:rPr lang="id-ID" sz="1800" b="1" dirty="0">
                <a:latin typeface="Avenir Heavy" charset="0"/>
                <a:ea typeface="Avenir Heavy" charset="0"/>
                <a:cs typeface="Avenir Heavy" charset="0"/>
              </a:rPr>
              <a:t>Jasman</a:t>
            </a:r>
            <a:r>
              <a:rPr lang="id-ID" sz="1800" dirty="0">
                <a:latin typeface="Avenir Book" charset="0"/>
                <a:ea typeface="Avenir Book" charset="0"/>
                <a:cs typeface="Avenir Book" charset="0"/>
              </a:rPr>
              <a:t> lagi </a:t>
            </a:r>
            <a:r>
              <a:rPr lang="id-ID" sz="1800" dirty="0" err="1">
                <a:latin typeface="Avenir Book" charset="0"/>
                <a:ea typeface="Avenir Book" charset="0"/>
                <a:cs typeface="Avenir Book" charset="0"/>
              </a:rPr>
              <a:t>nulis</a:t>
            </a:r>
            <a:r>
              <a:rPr lang="id-ID" sz="1800" dirty="0">
                <a:latin typeface="Avenir Book" charset="0"/>
                <a:ea typeface="Avenir Book" charset="0"/>
                <a:cs typeface="Avenir Book" charset="0"/>
              </a:rPr>
              <a:t> buku perlu sekali baca buku asing, mau pesan di </a:t>
            </a:r>
            <a:r>
              <a:rPr lang="id-ID" sz="1800" b="1" dirty="0" err="1" smtClean="0">
                <a:latin typeface="Avenir Heavy" charset="0"/>
                <a:ea typeface="Avenir Heavy" charset="0"/>
                <a:cs typeface="Avenir Heavy" charset="0"/>
              </a:rPr>
              <a:t>Amazon</a:t>
            </a:r>
            <a:r>
              <a:rPr lang="id-ID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d-ID" sz="1800" dirty="0">
                <a:latin typeface="Avenir Book" charset="0"/>
                <a:ea typeface="Avenir Book" charset="0"/>
                <a:cs typeface="Avenir Book" charset="0"/>
              </a:rPr>
              <a:t>pun tidak ada lagi</a:t>
            </a:r>
            <a:r>
              <a:rPr lang="id-ID" sz="1800" dirty="0" smtClean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Sayang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sekali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, di </a:t>
            </a:r>
            <a:r>
              <a:rPr lang="en-US" sz="1800" b="1" dirty="0" err="1">
                <a:latin typeface="Avenir Heavy" charset="0"/>
                <a:ea typeface="Avenir Heavy" charset="0"/>
                <a:cs typeface="Avenir Heavy" charset="0"/>
              </a:rPr>
              <a:t>Perpus</a:t>
            </a:r>
            <a:r>
              <a:rPr lang="en-US" sz="1800" b="1" dirty="0"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1800" b="1" dirty="0" err="1">
                <a:latin typeface="Avenir Heavy" charset="0"/>
                <a:ea typeface="Avenir Heavy" charset="0"/>
                <a:cs typeface="Avenir Heavy" charset="0"/>
              </a:rPr>
              <a:t>Unsyiah</a:t>
            </a:r>
            <a:r>
              <a:rPr lang="en-US" sz="1800" b="1" dirty="0"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juga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tidak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>
                <a:latin typeface="Avenir Book" charset="0"/>
                <a:ea typeface="Avenir Book" charset="0"/>
                <a:cs typeface="Avenir Book" charset="0"/>
              </a:rPr>
              <a:t>ada</a:t>
            </a: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.</a:t>
            </a:r>
            <a:endParaRPr lang="id-ID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 descr="http://www.c4j-indonesia.org/images/map-in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05" y="3232735"/>
            <a:ext cx="5197216" cy="15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49566" y="3338879"/>
            <a:ext cx="181958" cy="1950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/>
        </p:nvSpPr>
        <p:spPr>
          <a:xfrm>
            <a:off x="4334778" y="3189577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Aceh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340" y="4190579"/>
            <a:ext cx="3414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 smtClean="0">
                <a:latin typeface="Avenir Book" charset="0"/>
                <a:ea typeface="Avenir Book" charset="0"/>
                <a:cs typeface="Avenir Book" charset="0"/>
              </a:rPr>
              <a:t>Prof. Dr. Jasman </a:t>
            </a:r>
            <a:r>
              <a:rPr lang="id-ID" sz="1400" b="1" dirty="0" err="1" smtClean="0">
                <a:latin typeface="Avenir Book" charset="0"/>
                <a:ea typeface="Avenir Book" charset="0"/>
                <a:cs typeface="Avenir Book" charset="0"/>
              </a:rPr>
              <a:t>Ma’ruf</a:t>
            </a:r>
            <a:r>
              <a:rPr lang="id-ID" sz="1400" b="1" dirty="0" smtClean="0">
                <a:latin typeface="Avenir Book" charset="0"/>
                <a:ea typeface="Avenir Book" charset="0"/>
                <a:cs typeface="Avenir Book" charset="0"/>
              </a:rPr>
              <a:t>, SE, MBA</a:t>
            </a:r>
          </a:p>
          <a:p>
            <a:r>
              <a:rPr lang="id-ID" sz="1400" dirty="0" smtClean="0">
                <a:latin typeface="Avenir Book" charset="0"/>
                <a:ea typeface="Avenir Book" charset="0"/>
                <a:cs typeface="Avenir Book" charset="0"/>
              </a:rPr>
              <a:t>Guru </a:t>
            </a:r>
            <a:r>
              <a:rPr lang="id-ID" sz="1400" dirty="0">
                <a:latin typeface="Avenir Book" charset="0"/>
                <a:ea typeface="Avenir Book" charset="0"/>
                <a:cs typeface="Avenir Book" charset="0"/>
              </a:rPr>
              <a:t>Besar Fakultas Ekonomi Unsyiah, Banda Aceh</a:t>
            </a:r>
          </a:p>
        </p:txBody>
      </p:sp>
    </p:spTree>
    <p:extLst>
      <p:ext uri="{BB962C8B-B14F-4D97-AF65-F5344CB8AC3E}">
        <p14:creationId xmlns:p14="http://schemas.microsoft.com/office/powerpoint/2010/main" val="19282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Cerita Dr. Taufik Abdul Gani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45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9" y="1145894"/>
            <a:ext cx="3113589" cy="3113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339" y="4434416"/>
            <a:ext cx="3414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 smtClean="0">
                <a:latin typeface="Avenir Book" charset="0"/>
                <a:ea typeface="Avenir Book" charset="0"/>
                <a:cs typeface="Avenir Book" charset="0"/>
              </a:rPr>
              <a:t>Dr. Taufik Abdul Gani, </a:t>
            </a:r>
            <a:r>
              <a:rPr lang="id-ID" sz="1400" b="1" dirty="0" err="1" smtClean="0">
                <a:latin typeface="Avenir Book" charset="0"/>
                <a:ea typeface="Avenir Book" charset="0"/>
                <a:cs typeface="Avenir Book" charset="0"/>
              </a:rPr>
              <a:t>S.Kom</a:t>
            </a:r>
            <a:r>
              <a:rPr lang="id-ID" sz="1400" b="1" dirty="0" smtClean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id-ID" sz="1400" b="1" dirty="0" err="1" smtClean="0">
                <a:latin typeface="Avenir Book" charset="0"/>
                <a:ea typeface="Avenir Book" charset="0"/>
                <a:cs typeface="Avenir Book" charset="0"/>
              </a:rPr>
              <a:t>M.Eng.Sc</a:t>
            </a:r>
            <a:endParaRPr lang="id-ID" sz="1400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id-ID" sz="1400" dirty="0" smtClean="0">
                <a:latin typeface="Avenir Book" charset="0"/>
                <a:ea typeface="Avenir Book" charset="0"/>
                <a:cs typeface="Avenir Book" charset="0"/>
              </a:rPr>
              <a:t>Dosen Jurusan Teknik Elektro dan Kepala UPT Perpustakaan Unsyiah, Banda Aceh</a:t>
            </a:r>
            <a:endParaRPr lang="id-ID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 descr="http://www.c4j-indonesia.org/images/map-in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05" y="3232735"/>
            <a:ext cx="5197216" cy="15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49566" y="3338879"/>
            <a:ext cx="181958" cy="1950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/>
        </p:nvSpPr>
        <p:spPr>
          <a:xfrm>
            <a:off x="4334778" y="3189577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Aceh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OneSearch logo with ic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63462" y="2358372"/>
            <a:ext cx="2081462" cy="637765"/>
          </a:xfrm>
          <a:prstGeom prst="rect">
            <a:avLst/>
          </a:prstGeom>
          <a:ln w="25400">
            <a:miter lim="400000"/>
          </a:ln>
          <a:effectLst/>
        </p:spPr>
      </p:pic>
      <p:cxnSp>
        <p:nvCxnSpPr>
          <p:cNvPr id="10" name="Curved Connector 9"/>
          <p:cNvCxnSpPr>
            <a:stCxn id="7" idx="0"/>
            <a:endCxn id="9" idx="1"/>
          </p:cNvCxnSpPr>
          <p:nvPr/>
        </p:nvCxnSpPr>
        <p:spPr>
          <a:xfrm rot="5400000" flipH="1" flipV="1">
            <a:off x="4921191" y="1996609"/>
            <a:ext cx="661624" cy="2022917"/>
          </a:xfrm>
          <a:prstGeom prst="curvedConnector2">
            <a:avLst/>
          </a:prstGeom>
          <a:ln w="1905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16529" y="2702688"/>
            <a:ext cx="7008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Search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9605" y="1191423"/>
            <a:ext cx="4196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Dr. </a:t>
            </a:r>
            <a:r>
              <a:rPr lang="en-US" sz="1800" b="1" dirty="0" err="1">
                <a:latin typeface="Avenir Heavy" charset="0"/>
                <a:ea typeface="Avenir Heavy" charset="0"/>
                <a:cs typeface="Avenir Heavy" charset="0"/>
              </a:rPr>
              <a:t>Taufik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membantu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Prof.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Jasman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mencari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buku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tersebut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en-US" sz="1800" b="1" dirty="0" err="1">
                <a:latin typeface="Avenir Heavy" charset="0"/>
                <a:ea typeface="Avenir Heavy" charset="0"/>
                <a:cs typeface="Avenir Heavy" charset="0"/>
              </a:rPr>
              <a:t>OneSearch.ID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Ternyata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ada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en-US" sz="1800" b="1" dirty="0">
                <a:latin typeface="Avenir Heavy" charset="0"/>
                <a:ea typeface="Avenir Heavy" charset="0"/>
                <a:cs typeface="Avenir Heavy" charset="0"/>
              </a:rPr>
              <a:t>Telkom University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, Bandung.</a:t>
            </a:r>
            <a:endParaRPr lang="id-ID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7929" y="4278987"/>
            <a:ext cx="181958" cy="1950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5379887" y="4177246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Bandung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7" name="Curved Connector 16"/>
          <p:cNvCxnSpPr>
            <a:stCxn id="9" idx="2"/>
            <a:endCxn id="15" idx="0"/>
          </p:cNvCxnSpPr>
          <p:nvPr/>
        </p:nvCxnSpPr>
        <p:spPr>
          <a:xfrm rot="5400000">
            <a:off x="5655126" y="2629920"/>
            <a:ext cx="1282850" cy="2015285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34065" y="3056847"/>
            <a:ext cx="6815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err="1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Found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Cerita Nurul Fitria (Telkom </a:t>
            </a:r>
            <a:r>
              <a:rPr lang="id-ID" dirty="0" err="1" smtClean="0"/>
              <a:t>Univ</a:t>
            </a:r>
            <a:r>
              <a:rPr lang="id-ID" dirty="0" smtClean="0"/>
              <a:t>.)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46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9" y="1171167"/>
            <a:ext cx="3047364" cy="30701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339" y="4434416"/>
            <a:ext cx="3414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 smtClean="0">
                <a:latin typeface="Avenir Book" charset="0"/>
                <a:ea typeface="Avenir Book" charset="0"/>
                <a:cs typeface="Avenir Book" charset="0"/>
              </a:rPr>
              <a:t>Nurul ’</a:t>
            </a:r>
            <a:r>
              <a:rPr lang="id-ID" sz="1400" b="1" dirty="0" err="1" smtClean="0">
                <a:latin typeface="Avenir Book" charset="0"/>
                <a:ea typeface="Avenir Book" charset="0"/>
                <a:cs typeface="Avenir Book" charset="0"/>
              </a:rPr>
              <a:t>Wuwul</a:t>
            </a:r>
            <a:r>
              <a:rPr lang="id-ID" sz="1400" b="1" dirty="0" smtClean="0">
                <a:latin typeface="Avenir Book" charset="0"/>
                <a:ea typeface="Avenir Book" charset="0"/>
                <a:cs typeface="Avenir Book" charset="0"/>
              </a:rPr>
              <a:t>’ Fitria</a:t>
            </a:r>
          </a:p>
          <a:p>
            <a:r>
              <a:rPr lang="id-ID" sz="1400" dirty="0" smtClean="0">
                <a:latin typeface="Avenir Book" charset="0"/>
                <a:ea typeface="Avenir Book" charset="0"/>
                <a:cs typeface="Avenir Book" charset="0"/>
              </a:rPr>
              <a:t>Open </a:t>
            </a:r>
            <a:r>
              <a:rPr lang="id-ID" sz="1400" dirty="0" err="1" smtClean="0">
                <a:latin typeface="Avenir Book" charset="0"/>
                <a:ea typeface="Avenir Book" charset="0"/>
                <a:cs typeface="Avenir Book" charset="0"/>
              </a:rPr>
              <a:t>Library</a:t>
            </a:r>
            <a:r>
              <a:rPr lang="id-ID" sz="1400" dirty="0" smtClean="0">
                <a:latin typeface="Avenir Book" charset="0"/>
                <a:ea typeface="Avenir Book" charset="0"/>
                <a:cs typeface="Avenir Book" charset="0"/>
              </a:rPr>
              <a:t> Telkom </a:t>
            </a:r>
            <a:r>
              <a:rPr lang="id-ID" sz="1400" dirty="0" err="1" smtClean="0">
                <a:latin typeface="Avenir Book" charset="0"/>
                <a:ea typeface="Avenir Book" charset="0"/>
                <a:cs typeface="Avenir Book" charset="0"/>
              </a:rPr>
              <a:t>University</a:t>
            </a:r>
            <a:r>
              <a:rPr lang="id-ID" sz="1400" dirty="0" smtClean="0">
                <a:latin typeface="Avenir Book" charset="0"/>
                <a:ea typeface="Avenir Book" charset="0"/>
                <a:cs typeface="Avenir Book" charset="0"/>
              </a:rPr>
              <a:t>, Bandung</a:t>
            </a:r>
            <a:endParaRPr lang="id-ID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 descr="http://www.c4j-indonesia.org/images/map-in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05" y="3232735"/>
            <a:ext cx="5197216" cy="15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49566" y="3338879"/>
            <a:ext cx="181958" cy="1950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/>
        </p:nvSpPr>
        <p:spPr>
          <a:xfrm>
            <a:off x="4334778" y="3189577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Aceh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7929" y="4278987"/>
            <a:ext cx="181958" cy="1950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/>
          <p:cNvSpPr txBox="1"/>
          <p:nvPr/>
        </p:nvSpPr>
        <p:spPr>
          <a:xfrm>
            <a:off x="5379887" y="4177246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Bandung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1" name="Curved Connector 10"/>
          <p:cNvCxnSpPr>
            <a:stCxn id="9" idx="2"/>
            <a:endCxn id="7" idx="1"/>
          </p:cNvCxnSpPr>
          <p:nvPr/>
        </p:nvCxnSpPr>
        <p:spPr>
          <a:xfrm rot="5400000" flipH="1">
            <a:off x="4200413" y="3385572"/>
            <a:ext cx="1037648" cy="1139342"/>
          </a:xfrm>
          <a:prstGeom prst="curvedConnector4">
            <a:avLst>
              <a:gd name="adj1" fmla="val -22031"/>
              <a:gd name="adj2" fmla="val 120064"/>
            </a:avLst>
          </a:prstGeom>
          <a:ln w="1905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29734" y="4761718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err="1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Send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361" y="4358249"/>
            <a:ext cx="724394" cy="5659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605" y="1191423"/>
            <a:ext cx="4196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Dr. </a:t>
            </a:r>
            <a:r>
              <a:rPr lang="en-US" sz="1800" b="1" dirty="0" err="1">
                <a:latin typeface="Avenir Heavy" charset="0"/>
                <a:ea typeface="Avenir Heavy" charset="0"/>
                <a:cs typeface="Avenir Heavy" charset="0"/>
              </a:rPr>
              <a:t>Taufik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menghubungi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Nurul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Fitria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en-US" sz="1800" b="1" dirty="0">
                <a:latin typeface="Avenir Heavy" charset="0"/>
                <a:ea typeface="Avenir Heavy" charset="0"/>
                <a:cs typeface="Avenir Heavy" charset="0"/>
              </a:rPr>
              <a:t>Telkom University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, Bandung,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minta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tolong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dikirimkan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copy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dari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buku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yang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dilihat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ada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koleksi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Telkom University.</a:t>
            </a:r>
          </a:p>
          <a:p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b="1" dirty="0" err="1">
                <a:latin typeface="Avenir Heavy" charset="0"/>
                <a:ea typeface="Avenir Heavy" charset="0"/>
                <a:cs typeface="Avenir Heavy" charset="0"/>
              </a:rPr>
              <a:t>Nurul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membuat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copy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mengirim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ke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Unsyiah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800" dirty="0" err="1" smtClean="0">
                <a:latin typeface="Avenir Book" charset="0"/>
                <a:ea typeface="Avenir Book" charset="0"/>
                <a:cs typeface="Avenir Book" charset="0"/>
              </a:rPr>
              <a:t>untuk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 Prof. </a:t>
            </a:r>
            <a:r>
              <a:rPr lang="en-US" sz="1800" b="1" dirty="0" err="1">
                <a:latin typeface="Avenir Heavy" charset="0"/>
                <a:ea typeface="Avenir Heavy" charset="0"/>
                <a:cs typeface="Avenir Heavy" charset="0"/>
              </a:rPr>
              <a:t>Jasman</a:t>
            </a:r>
            <a:r>
              <a:rPr lang="en-US" sz="18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  <a:endParaRPr lang="id-ID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2400" dirty="0" smtClean="0"/>
              <a:t>IOS: </a:t>
            </a:r>
            <a:r>
              <a:rPr lang="id-ID" sz="2400" dirty="0" err="1" smtClean="0"/>
              <a:t>Connecting</a:t>
            </a:r>
            <a:r>
              <a:rPr lang="id-ID" sz="2400" dirty="0" smtClean="0"/>
              <a:t> Resources </a:t>
            </a:r>
            <a:r>
              <a:rPr lang="id-ID" sz="2400" dirty="0" err="1" smtClean="0"/>
              <a:t>and</a:t>
            </a:r>
            <a:r>
              <a:rPr lang="id-ID" sz="2400" dirty="0" smtClean="0"/>
              <a:t> </a:t>
            </a:r>
            <a:r>
              <a:rPr lang="id-ID" sz="2400" dirty="0" err="1" smtClean="0"/>
              <a:t>People</a:t>
            </a:r>
            <a:endParaRPr lang="id-ID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47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62" y="1123307"/>
            <a:ext cx="3937015" cy="2412229"/>
          </a:xfrm>
          <a:prstGeom prst="rect">
            <a:avLst/>
          </a:prstGeom>
        </p:spPr>
      </p:pic>
      <p:pic>
        <p:nvPicPr>
          <p:cNvPr id="5" name="Picture 4" descr="http://www.c4j-indonesia.org/images/map-in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95" y="3182804"/>
            <a:ext cx="6102255" cy="18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neSearch logo with ic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2800" y="1874160"/>
            <a:ext cx="2081462" cy="637765"/>
          </a:xfrm>
          <a:prstGeom prst="rect">
            <a:avLst/>
          </a:prstGeom>
          <a:ln w="25400">
            <a:miter lim="400000"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666165" y="3364574"/>
            <a:ext cx="181958" cy="1950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/>
          <p:cNvSpPr/>
          <p:nvPr/>
        </p:nvSpPr>
        <p:spPr>
          <a:xfrm>
            <a:off x="3823277" y="4462765"/>
            <a:ext cx="153734" cy="1524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2835499" y="3259572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Aceh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2094" y="4207921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Bandung</a:t>
            </a:r>
            <a:endParaRPr lang="id-ID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4568" y="1995948"/>
            <a:ext cx="811846" cy="1636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 21"/>
          <p:cNvSpPr/>
          <p:nvPr/>
        </p:nvSpPr>
        <p:spPr>
          <a:xfrm>
            <a:off x="1579502" y="2472099"/>
            <a:ext cx="632756" cy="14328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3" name="Curved Connector 22"/>
          <p:cNvCxnSpPr>
            <a:stCxn id="7" idx="0"/>
            <a:endCxn id="6" idx="1"/>
          </p:cNvCxnSpPr>
          <p:nvPr/>
        </p:nvCxnSpPr>
        <p:spPr>
          <a:xfrm rot="5400000" flipH="1" flipV="1">
            <a:off x="3699207" y="1250981"/>
            <a:ext cx="1171531" cy="3055656"/>
          </a:xfrm>
          <a:prstGeom prst="curvedConnector2">
            <a:avLst/>
          </a:prstGeom>
          <a:ln w="1905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6" idx="2"/>
            <a:endCxn id="11" idx="3"/>
          </p:cNvCxnSpPr>
          <p:nvPr/>
        </p:nvCxnSpPr>
        <p:spPr>
          <a:xfrm rot="5400000">
            <a:off x="4401751" y="2087185"/>
            <a:ext cx="2027040" cy="2876520"/>
          </a:xfrm>
          <a:prstGeom prst="curvedConnector2">
            <a:avLst/>
          </a:prstGeom>
          <a:ln w="1905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11" idx="1"/>
            <a:endCxn id="7" idx="2"/>
          </p:cNvCxnSpPr>
          <p:nvPr/>
        </p:nvCxnSpPr>
        <p:spPr>
          <a:xfrm rot="10800000">
            <a:off x="2757145" y="3559655"/>
            <a:ext cx="1066133" cy="979311"/>
          </a:xfrm>
          <a:prstGeom prst="curvedConnector2">
            <a:avLst/>
          </a:prstGeom>
          <a:ln w="1905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484" y="4272334"/>
            <a:ext cx="817925" cy="6390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491" y="3364574"/>
            <a:ext cx="340604" cy="3046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992" y="4621874"/>
            <a:ext cx="374058" cy="43239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838380" y="3659967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100" smtClean="0">
                <a:latin typeface="Avenir Book" charset="0"/>
                <a:ea typeface="Avenir Book" charset="0"/>
                <a:cs typeface="Avenir Book" charset="0"/>
              </a:rPr>
              <a:t>Pak Taufiq</a:t>
            </a:r>
            <a:endParaRPr lang="id-ID" sz="11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2465" y="5035349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100" dirty="0" smtClean="0">
                <a:latin typeface="Avenir Book" charset="0"/>
                <a:ea typeface="Avenir Book" charset="0"/>
                <a:cs typeface="Avenir Book" charset="0"/>
              </a:rPr>
              <a:t>Bu </a:t>
            </a:r>
            <a:r>
              <a:rPr lang="id-ID" sz="1100" dirty="0" err="1" smtClean="0">
                <a:latin typeface="Avenir Book" charset="0"/>
                <a:ea typeface="Avenir Book" charset="0"/>
                <a:cs typeface="Avenir Book" charset="0"/>
              </a:rPr>
              <a:t>Wuwul</a:t>
            </a:r>
            <a:endParaRPr lang="id-ID" sz="11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3173" y="2615380"/>
            <a:ext cx="749233" cy="1820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TextBox 53"/>
          <p:cNvSpPr txBox="1"/>
          <p:nvPr/>
        </p:nvSpPr>
        <p:spPr>
          <a:xfrm>
            <a:off x="4742755" y="2271681"/>
            <a:ext cx="7008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mtClean="0">
                <a:solidFill>
                  <a:schemeClr val="accent2"/>
                </a:solidFill>
                <a:latin typeface="Avenir Book" charset="0"/>
                <a:ea typeface="Avenir Book" charset="0"/>
                <a:cs typeface="Avenir Book" charset="0"/>
              </a:rPr>
              <a:t>Search</a:t>
            </a:r>
            <a:endParaRPr lang="id-ID" dirty="0">
              <a:solidFill>
                <a:schemeClr val="accent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56815" y="3026075"/>
            <a:ext cx="6815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err="1" smtClean="0">
                <a:solidFill>
                  <a:schemeClr val="accent2"/>
                </a:solidFill>
                <a:latin typeface="Avenir Book" charset="0"/>
                <a:ea typeface="Avenir Book" charset="0"/>
                <a:cs typeface="Avenir Book" charset="0"/>
              </a:rPr>
              <a:t>Found</a:t>
            </a:r>
            <a:endParaRPr lang="id-ID" dirty="0">
              <a:solidFill>
                <a:schemeClr val="accent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82704" y="4346496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err="1" smtClean="0">
                <a:solidFill>
                  <a:schemeClr val="accent2"/>
                </a:solidFill>
                <a:latin typeface="Avenir Book" charset="0"/>
                <a:ea typeface="Avenir Book" charset="0"/>
                <a:cs typeface="Avenir Book" charset="0"/>
              </a:rPr>
              <a:t>Send</a:t>
            </a:r>
            <a:endParaRPr lang="id-ID" dirty="0">
              <a:solidFill>
                <a:schemeClr val="accent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 smtClean="0"/>
              <a:t>Harvesting</a:t>
            </a:r>
            <a:r>
              <a:rPr lang="id-ID" dirty="0" smtClean="0"/>
              <a:t> + </a:t>
            </a:r>
            <a:r>
              <a:rPr lang="id-ID" dirty="0" err="1" smtClean="0"/>
              <a:t>Indexing</a:t>
            </a:r>
            <a:endParaRPr lang="id-ID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48</a:t>
            </a:fld>
            <a:endParaRPr lang="id-ID"/>
          </a:p>
        </p:txBody>
      </p:sp>
      <p:grpSp>
        <p:nvGrpSpPr>
          <p:cNvPr id="3" name="Group 2"/>
          <p:cNvGrpSpPr/>
          <p:nvPr/>
        </p:nvGrpSpPr>
        <p:grpSpPr>
          <a:xfrm>
            <a:off x="1238733" y="958637"/>
            <a:ext cx="6672222" cy="2046268"/>
            <a:chOff x="112393" y="93081"/>
            <a:chExt cx="8848725" cy="2924176"/>
          </a:xfrm>
        </p:grpSpPr>
        <p:pic>
          <p:nvPicPr>
            <p:cNvPr id="4" name="Picture 3" descr="http://www.c4j-indonesia.org/images/map-i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3" y="93081"/>
              <a:ext cx="8848725" cy="292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3228230" y="1382969"/>
              <a:ext cx="993913" cy="1105789"/>
            </a:xfrm>
            <a:custGeom>
              <a:avLst/>
              <a:gdLst>
                <a:gd name="connsiteX0" fmla="*/ 993913 w 993913"/>
                <a:gd name="connsiteY0" fmla="*/ 1105789 h 1105789"/>
                <a:gd name="connsiteX1" fmla="*/ 405516 w 993913"/>
                <a:gd name="connsiteY1" fmla="*/ 24412 h 1105789"/>
                <a:gd name="connsiteX2" fmla="*/ 0 w 993913"/>
                <a:gd name="connsiteY2" fmla="*/ 302708 h 110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3913" h="1105789">
                  <a:moveTo>
                    <a:pt x="993913" y="1105789"/>
                  </a:moveTo>
                  <a:cubicBezTo>
                    <a:pt x="782540" y="632024"/>
                    <a:pt x="571168" y="158259"/>
                    <a:pt x="405516" y="24412"/>
                  </a:cubicBezTo>
                  <a:cubicBezTo>
                    <a:pt x="239864" y="-109435"/>
                    <a:pt x="46383" y="353066"/>
                    <a:pt x="0" y="302708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70706" y="1350069"/>
              <a:ext cx="1987825" cy="1178446"/>
            </a:xfrm>
            <a:custGeom>
              <a:avLst/>
              <a:gdLst>
                <a:gd name="connsiteX0" fmla="*/ 2083242 w 2083242"/>
                <a:gd name="connsiteY0" fmla="*/ 1178446 h 1178446"/>
                <a:gd name="connsiteX1" fmla="*/ 739471 w 2083242"/>
                <a:gd name="connsiteY1" fmla="*/ 1653 h 1178446"/>
                <a:gd name="connsiteX2" fmla="*/ 0 w 2083242"/>
                <a:gd name="connsiteY2" fmla="*/ 900150 h 117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242" h="1178446">
                  <a:moveTo>
                    <a:pt x="2083242" y="1178446"/>
                  </a:moveTo>
                  <a:cubicBezTo>
                    <a:pt x="1584960" y="613241"/>
                    <a:pt x="1086678" y="48036"/>
                    <a:pt x="739471" y="1653"/>
                  </a:cubicBezTo>
                  <a:cubicBezTo>
                    <a:pt x="392264" y="-44730"/>
                    <a:pt x="0" y="900150"/>
                    <a:pt x="0" y="900150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59673" y="721307"/>
              <a:ext cx="2743200" cy="1790820"/>
            </a:xfrm>
            <a:custGeom>
              <a:avLst/>
              <a:gdLst>
                <a:gd name="connsiteX0" fmla="*/ 2743200 w 2743200"/>
                <a:gd name="connsiteY0" fmla="*/ 1790820 h 1790820"/>
                <a:gd name="connsiteX1" fmla="*/ 667909 w 2743200"/>
                <a:gd name="connsiteY1" fmla="*/ 33582 h 1790820"/>
                <a:gd name="connsiteX2" fmla="*/ 0 w 2743200"/>
                <a:gd name="connsiteY2" fmla="*/ 804858 h 17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0" h="1790820">
                  <a:moveTo>
                    <a:pt x="2743200" y="1790820"/>
                  </a:moveTo>
                  <a:cubicBezTo>
                    <a:pt x="1934154" y="994364"/>
                    <a:pt x="1125109" y="197909"/>
                    <a:pt x="667909" y="33582"/>
                  </a:cubicBezTo>
                  <a:cubicBezTo>
                    <a:pt x="210709" y="-130745"/>
                    <a:pt x="105354" y="337056"/>
                    <a:pt x="0" y="804858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293704" y="914598"/>
              <a:ext cx="288651" cy="1574160"/>
            </a:xfrm>
            <a:custGeom>
              <a:avLst/>
              <a:gdLst>
                <a:gd name="connsiteX0" fmla="*/ 0 w 288651"/>
                <a:gd name="connsiteY0" fmla="*/ 1574160 h 1574160"/>
                <a:gd name="connsiteX1" fmla="*/ 111318 w 288651"/>
                <a:gd name="connsiteY1" fmla="*/ 31607 h 1574160"/>
                <a:gd name="connsiteX2" fmla="*/ 278296 w 288651"/>
                <a:gd name="connsiteY2" fmla="*/ 437124 h 157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651" h="1574160">
                  <a:moveTo>
                    <a:pt x="0" y="1574160"/>
                  </a:moveTo>
                  <a:cubicBezTo>
                    <a:pt x="32467" y="897636"/>
                    <a:pt x="64935" y="221113"/>
                    <a:pt x="111318" y="31607"/>
                  </a:cubicBezTo>
                  <a:cubicBezTo>
                    <a:pt x="157701" y="-157899"/>
                    <a:pt x="332630" y="572296"/>
                    <a:pt x="278296" y="437124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397071" y="402783"/>
              <a:ext cx="1200647" cy="2181391"/>
            </a:xfrm>
            <a:custGeom>
              <a:avLst/>
              <a:gdLst>
                <a:gd name="connsiteX0" fmla="*/ 0 w 1200647"/>
                <a:gd name="connsiteY0" fmla="*/ 2181391 h 2181391"/>
                <a:gd name="connsiteX1" fmla="*/ 834887 w 1200647"/>
                <a:gd name="connsiteY1" fmla="*/ 18636 h 2181391"/>
                <a:gd name="connsiteX2" fmla="*/ 1200647 w 1200647"/>
                <a:gd name="connsiteY2" fmla="*/ 1314699 h 218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0647" h="2181391">
                  <a:moveTo>
                    <a:pt x="0" y="2181391"/>
                  </a:moveTo>
                  <a:cubicBezTo>
                    <a:pt x="317389" y="1172238"/>
                    <a:pt x="634779" y="163085"/>
                    <a:pt x="834887" y="18636"/>
                  </a:cubicBezTo>
                  <a:cubicBezTo>
                    <a:pt x="1034995" y="-125813"/>
                    <a:pt x="1117821" y="594443"/>
                    <a:pt x="1200647" y="131469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420925" y="721307"/>
              <a:ext cx="2488758" cy="1918526"/>
            </a:xfrm>
            <a:custGeom>
              <a:avLst/>
              <a:gdLst>
                <a:gd name="connsiteX0" fmla="*/ 0 w 2488758"/>
                <a:gd name="connsiteY0" fmla="*/ 1918526 h 1918526"/>
                <a:gd name="connsiteX1" fmla="*/ 1574358 w 2488758"/>
                <a:gd name="connsiteY1" fmla="*/ 34067 h 1918526"/>
                <a:gd name="connsiteX2" fmla="*/ 2488758 w 2488758"/>
                <a:gd name="connsiteY2" fmla="*/ 884856 h 191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8758" h="1918526">
                  <a:moveTo>
                    <a:pt x="0" y="1918526"/>
                  </a:moveTo>
                  <a:cubicBezTo>
                    <a:pt x="579782" y="1062435"/>
                    <a:pt x="1159565" y="206345"/>
                    <a:pt x="1574358" y="34067"/>
                  </a:cubicBezTo>
                  <a:cubicBezTo>
                    <a:pt x="1989151" y="-138211"/>
                    <a:pt x="2238954" y="373322"/>
                    <a:pt x="2488758" y="884856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476584" y="402784"/>
              <a:ext cx="1781093" cy="2237050"/>
            </a:xfrm>
            <a:custGeom>
              <a:avLst/>
              <a:gdLst>
                <a:gd name="connsiteX0" fmla="*/ 0 w 2401294"/>
                <a:gd name="connsiteY0" fmla="*/ 1435781 h 1435781"/>
                <a:gd name="connsiteX1" fmla="*/ 1725433 w 2401294"/>
                <a:gd name="connsiteY1" fmla="*/ 12498 h 1435781"/>
                <a:gd name="connsiteX2" fmla="*/ 2401294 w 2401294"/>
                <a:gd name="connsiteY2" fmla="*/ 744018 h 14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1294" h="1435781">
                  <a:moveTo>
                    <a:pt x="0" y="1435781"/>
                  </a:moveTo>
                  <a:cubicBezTo>
                    <a:pt x="662609" y="781786"/>
                    <a:pt x="1325218" y="127792"/>
                    <a:pt x="1725433" y="12498"/>
                  </a:cubicBezTo>
                  <a:cubicBezTo>
                    <a:pt x="2125648" y="-102796"/>
                    <a:pt x="2289976" y="614147"/>
                    <a:pt x="2401294" y="744018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593990" y="289210"/>
              <a:ext cx="699714" cy="2183646"/>
            </a:xfrm>
            <a:custGeom>
              <a:avLst/>
              <a:gdLst>
                <a:gd name="connsiteX0" fmla="*/ 699714 w 699714"/>
                <a:gd name="connsiteY0" fmla="*/ 2183646 h 2183646"/>
                <a:gd name="connsiteX1" fmla="*/ 214685 w 699714"/>
                <a:gd name="connsiteY1" fmla="*/ 76550 h 2183646"/>
                <a:gd name="connsiteX2" fmla="*/ 0 w 699714"/>
                <a:gd name="connsiteY2" fmla="*/ 664947 h 218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714" h="2183646">
                  <a:moveTo>
                    <a:pt x="699714" y="2183646"/>
                  </a:moveTo>
                  <a:cubicBezTo>
                    <a:pt x="515509" y="1256656"/>
                    <a:pt x="331304" y="329667"/>
                    <a:pt x="214685" y="76550"/>
                  </a:cubicBezTo>
                  <a:cubicBezTo>
                    <a:pt x="98066" y="-176567"/>
                    <a:pt x="49033" y="244190"/>
                    <a:pt x="0" y="664947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520562" y="1587073"/>
              <a:ext cx="1637969" cy="1061325"/>
            </a:xfrm>
            <a:custGeom>
              <a:avLst/>
              <a:gdLst>
                <a:gd name="connsiteX0" fmla="*/ 1582310 w 1582310"/>
                <a:gd name="connsiteY0" fmla="*/ 950283 h 950283"/>
                <a:gd name="connsiteX1" fmla="*/ 644056 w 1582310"/>
                <a:gd name="connsiteY1" fmla="*/ 4078 h 950283"/>
                <a:gd name="connsiteX2" fmla="*/ 0 w 1582310"/>
                <a:gd name="connsiteY2" fmla="*/ 671987 h 95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2310" h="950283">
                  <a:moveTo>
                    <a:pt x="1582310" y="950283"/>
                  </a:moveTo>
                  <a:cubicBezTo>
                    <a:pt x="1245042" y="500372"/>
                    <a:pt x="907774" y="50461"/>
                    <a:pt x="644056" y="4078"/>
                  </a:cubicBezTo>
                  <a:cubicBezTo>
                    <a:pt x="380338" y="-42305"/>
                    <a:pt x="190169" y="314841"/>
                    <a:pt x="0" y="671987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886323" y="1981002"/>
              <a:ext cx="1208599" cy="634977"/>
            </a:xfrm>
            <a:custGeom>
              <a:avLst/>
              <a:gdLst>
                <a:gd name="connsiteX0" fmla="*/ 1208599 w 1208599"/>
                <a:gd name="connsiteY0" fmla="*/ 634977 h 634977"/>
                <a:gd name="connsiteX1" fmla="*/ 333955 w 1208599"/>
                <a:gd name="connsiteY1" fmla="*/ 6824 h 634977"/>
                <a:gd name="connsiteX2" fmla="*/ 0 w 1208599"/>
                <a:gd name="connsiteY2" fmla="*/ 356681 h 63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8599" h="634977">
                  <a:moveTo>
                    <a:pt x="1208599" y="634977"/>
                  </a:moveTo>
                  <a:cubicBezTo>
                    <a:pt x="871993" y="344092"/>
                    <a:pt x="535388" y="53207"/>
                    <a:pt x="333955" y="6824"/>
                  </a:cubicBezTo>
                  <a:cubicBezTo>
                    <a:pt x="132522" y="-39559"/>
                    <a:pt x="66261" y="158561"/>
                    <a:pt x="0" y="356681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00010" y="289210"/>
              <a:ext cx="3622133" cy="2364341"/>
            </a:xfrm>
            <a:custGeom>
              <a:avLst/>
              <a:gdLst>
                <a:gd name="connsiteX0" fmla="*/ 3427012 w 3622133"/>
                <a:gd name="connsiteY0" fmla="*/ 2223895 h 2364341"/>
                <a:gd name="connsiteX1" fmla="*/ 3419061 w 3622133"/>
                <a:gd name="connsiteY1" fmla="*/ 2144382 h 2364341"/>
                <a:gd name="connsiteX2" fmla="*/ 1335819 w 3622133"/>
                <a:gd name="connsiteY2" fmla="*/ 148605 h 2364341"/>
                <a:gd name="connsiteX3" fmla="*/ 0 w 3622133"/>
                <a:gd name="connsiteY3" fmla="*/ 299679 h 236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2133" h="2364341">
                  <a:moveTo>
                    <a:pt x="3427012" y="2223895"/>
                  </a:moveTo>
                  <a:cubicBezTo>
                    <a:pt x="3597302" y="2357079"/>
                    <a:pt x="3767593" y="2490264"/>
                    <a:pt x="3419061" y="2144382"/>
                  </a:cubicBezTo>
                  <a:cubicBezTo>
                    <a:pt x="3070529" y="1798500"/>
                    <a:pt x="1905662" y="456055"/>
                    <a:pt x="1335819" y="148605"/>
                  </a:cubicBezTo>
                  <a:cubicBezTo>
                    <a:pt x="765976" y="-158845"/>
                    <a:pt x="382988" y="70417"/>
                    <a:pt x="0" y="29967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2644775"/>
            <a:ext cx="2006892" cy="233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26" y="2526243"/>
            <a:ext cx="1893259" cy="251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2466753" y="2753833"/>
            <a:ext cx="1584252" cy="102772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922181" y="2753833"/>
            <a:ext cx="1626783" cy="102772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69510" y="3841812"/>
            <a:ext cx="120501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Any platforms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5806" y="3841812"/>
            <a:ext cx="128112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Any collections</a:t>
            </a:r>
            <a:endParaRPr lang="en-US"/>
          </a:p>
        </p:txBody>
      </p:sp>
      <p:pic>
        <p:nvPicPr>
          <p:cNvPr id="23" name="OneSearch logo with ic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1298" y="2932292"/>
            <a:ext cx="1663546" cy="509714"/>
          </a:xfrm>
          <a:prstGeom prst="rect">
            <a:avLst/>
          </a:prstGeom>
          <a:ln w="254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21023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Syarat: OAI-PMH </a:t>
            </a:r>
            <a:r>
              <a:rPr lang="id-ID" dirty="0" err="1" smtClean="0"/>
              <a:t>Compliant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49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1361245"/>
            <a:ext cx="6032784" cy="3077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5378" y="2576342"/>
            <a:ext cx="19313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dirty="0" smtClean="0">
                <a:solidFill>
                  <a:schemeClr val="accent2"/>
                </a:solidFill>
                <a:latin typeface="Avenir Heavy" charset="0"/>
                <a:ea typeface="Avenir Heavy" charset="0"/>
                <a:cs typeface="Avenir Heavy" charset="0"/>
              </a:rPr>
              <a:t>~75% </a:t>
            </a:r>
          </a:p>
          <a:p>
            <a:r>
              <a:rPr lang="id-ID" sz="1800" dirty="0" err="1" smtClean="0">
                <a:latin typeface="Avenir Book" charset="0"/>
                <a:ea typeface="Avenir Book" charset="0"/>
                <a:cs typeface="Avenir Book" charset="0"/>
              </a:rPr>
              <a:t>Repository</a:t>
            </a:r>
            <a:r>
              <a:rPr lang="id-ID" sz="1800" dirty="0" smtClean="0">
                <a:latin typeface="Avenir Book" charset="0"/>
                <a:ea typeface="Avenir Book" charset="0"/>
                <a:cs typeface="Avenir Book" charset="0"/>
              </a:rPr>
              <a:t> perpustakaan di seluruh dunia ‘OAI-</a:t>
            </a:r>
            <a:r>
              <a:rPr lang="id-ID" sz="1800" dirty="0" err="1" smtClean="0">
                <a:latin typeface="Avenir Book" charset="0"/>
                <a:ea typeface="Avenir Book" charset="0"/>
                <a:cs typeface="Avenir Book" charset="0"/>
              </a:rPr>
              <a:t>Compliant</a:t>
            </a:r>
            <a:r>
              <a:rPr lang="id-ID" sz="1800" dirty="0" smtClean="0">
                <a:latin typeface="Avenir Book" charset="0"/>
                <a:ea typeface="Avenir Book" charset="0"/>
                <a:cs typeface="Avenir Book" charset="0"/>
              </a:rPr>
              <a:t>’</a:t>
            </a:r>
            <a:endParaRPr lang="id-ID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REVOLUSI INDUSTRI 1.0 </a:t>
            </a:r>
            <a:r>
              <a:rPr lang="mr-IN" dirty="0" smtClean="0"/>
              <a:t>–</a:t>
            </a:r>
            <a:r>
              <a:rPr lang="en-US" dirty="0" smtClean="0"/>
              <a:t> 4.0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5</a:t>
            </a:fld>
            <a:endParaRPr lang="id-ID"/>
          </a:p>
        </p:txBody>
      </p:sp>
      <p:pic>
        <p:nvPicPr>
          <p:cNvPr id="4" name="Picture 2" descr="mage result for industry 4.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1"/>
          <a:stretch/>
        </p:blipFill>
        <p:spPr bwMode="auto">
          <a:xfrm>
            <a:off x="239075" y="848837"/>
            <a:ext cx="8510019" cy="43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520070" y="4820479"/>
            <a:ext cx="1610139" cy="3584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052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Cara Bergabung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50</a:t>
            </a:fld>
            <a:endParaRPr lang="id-ID"/>
          </a:p>
        </p:txBody>
      </p:sp>
      <p:pic>
        <p:nvPicPr>
          <p:cNvPr id="2050" name="Picture 2" descr="http://onesearch.id/themes/ios/images/about/flow-registrasi-i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95" y="1207529"/>
            <a:ext cx="6804745" cy="43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9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40" y="304271"/>
            <a:ext cx="6962272" cy="3779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</a:t>
            </a:r>
            <a:r>
              <a:rPr lang="id-ID" dirty="0" err="1" smtClean="0"/>
              <a:t>nesearch.id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51</a:t>
            </a:fld>
            <a:endParaRPr lang="id-ID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885971"/>
            <a:ext cx="8040757" cy="471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800" dirty="0" smtClean="0"/>
              <a:t>LOKASI PERPUSTAKAAN ANGGOT IOS</a:t>
            </a:r>
            <a:endParaRPr lang="id-ID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52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778"/>
            <a:ext cx="9144000" cy="411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93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 smtClean="0"/>
              <a:t>Lesson</a:t>
            </a:r>
            <a:r>
              <a:rPr lang="id-ID" dirty="0" smtClean="0"/>
              <a:t> </a:t>
            </a:r>
            <a:r>
              <a:rPr lang="id-ID" dirty="0" err="1" smtClean="0"/>
              <a:t>from</a:t>
            </a:r>
            <a:r>
              <a:rPr lang="id-ID" dirty="0" smtClean="0"/>
              <a:t> </a:t>
            </a:r>
            <a:r>
              <a:rPr lang="id-ID" dirty="0" err="1" smtClean="0"/>
              <a:t>Estonian</a:t>
            </a:r>
            <a:r>
              <a:rPr lang="id-ID" dirty="0" smtClean="0"/>
              <a:t> </a:t>
            </a:r>
            <a:r>
              <a:rPr lang="id-ID" dirty="0" err="1" smtClean="0"/>
              <a:t>Libraries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53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1169429"/>
            <a:ext cx="3912516" cy="3482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340" y="4818629"/>
            <a:ext cx="736776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https://en.unesco.org/courier/2017-april-june/global-lessons-estonia-s-tech-savvy-government</a:t>
            </a:r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508" y="1169429"/>
            <a:ext cx="4478371" cy="33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7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Kesimpulan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 err="1" smtClean="0"/>
              <a:t>Industri</a:t>
            </a:r>
            <a:r>
              <a:rPr lang="en-US" sz="1600" dirty="0" smtClean="0"/>
              <a:t> 4.0 </a:t>
            </a:r>
            <a:r>
              <a:rPr lang="en-US" sz="1600" dirty="0" err="1" smtClean="0"/>
              <a:t>bagi</a:t>
            </a:r>
            <a:r>
              <a:rPr lang="en-US" sz="1600" dirty="0" smtClean="0"/>
              <a:t> </a:t>
            </a:r>
            <a:r>
              <a:rPr lang="en-US" sz="1600" dirty="0" err="1" smtClean="0"/>
              <a:t>perpustakaan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pustakawan</a:t>
            </a:r>
            <a:r>
              <a:rPr lang="en-US" sz="1600" dirty="0" smtClean="0"/>
              <a:t> </a:t>
            </a:r>
            <a:r>
              <a:rPr lang="en-US" sz="1600" dirty="0" err="1" smtClean="0"/>
              <a:t>membawa</a:t>
            </a:r>
            <a:r>
              <a:rPr lang="en-US" sz="1600" dirty="0" smtClean="0"/>
              <a:t> </a:t>
            </a:r>
            <a:r>
              <a:rPr lang="en-US" sz="1600" dirty="0" err="1" smtClean="0"/>
              <a:t>dampak</a:t>
            </a:r>
            <a:r>
              <a:rPr lang="en-US" sz="1600" dirty="0" smtClean="0"/>
              <a:t> </a:t>
            </a:r>
            <a:r>
              <a:rPr lang="en-US" sz="1600" dirty="0" err="1" smtClean="0"/>
              <a:t>kemajuan</a:t>
            </a:r>
            <a:r>
              <a:rPr lang="en-US" sz="1600" dirty="0" smtClean="0"/>
              <a:t> di </a:t>
            </a:r>
            <a:r>
              <a:rPr lang="en-US" sz="1600" dirty="0" err="1" smtClean="0"/>
              <a:t>bidang</a:t>
            </a:r>
            <a:r>
              <a:rPr lang="en-US" sz="1600" dirty="0" smtClean="0"/>
              <a:t> </a:t>
            </a:r>
            <a:r>
              <a:rPr lang="en-US" sz="1600" dirty="0" err="1" smtClean="0"/>
              <a:t>layanan</a:t>
            </a:r>
            <a:r>
              <a:rPr lang="en-US" sz="1600" dirty="0" smtClean="0"/>
              <a:t> (service)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konten</a:t>
            </a:r>
            <a:r>
              <a:rPr lang="en-US" sz="1600" dirty="0" smtClean="0"/>
              <a:t> (big data).</a:t>
            </a:r>
          </a:p>
          <a:p>
            <a:r>
              <a:rPr lang="en-US" sz="1600" dirty="0" err="1" smtClean="0"/>
              <a:t>Perpustakaan</a:t>
            </a:r>
            <a:r>
              <a:rPr lang="en-US" sz="1600" dirty="0" smtClean="0"/>
              <a:t> </a:t>
            </a:r>
            <a:r>
              <a:rPr lang="en-US" sz="1600" dirty="0" err="1" smtClean="0"/>
              <a:t>sudah</a:t>
            </a:r>
            <a:r>
              <a:rPr lang="en-US" sz="1600" dirty="0" smtClean="0"/>
              <a:t> </a:t>
            </a:r>
            <a:r>
              <a:rPr lang="en-US" sz="1600" dirty="0" err="1" smtClean="0"/>
              <a:t>memiliki</a:t>
            </a:r>
            <a:r>
              <a:rPr lang="en-US" sz="1600" dirty="0" smtClean="0"/>
              <a:t> </a:t>
            </a:r>
            <a:r>
              <a:rPr lang="en-US" sz="1600" dirty="0" err="1" smtClean="0"/>
              <a:t>aplikasi</a:t>
            </a:r>
            <a:r>
              <a:rPr lang="en-US" sz="1600" dirty="0" smtClean="0"/>
              <a:t> </a:t>
            </a:r>
            <a:r>
              <a:rPr lang="en-US" sz="1600" dirty="0" err="1" smtClean="0"/>
              <a:t>khusus</a:t>
            </a:r>
            <a:r>
              <a:rPr lang="en-US" sz="1600" dirty="0" smtClean="0"/>
              <a:t> yang </a:t>
            </a:r>
            <a:r>
              <a:rPr lang="en-US" sz="1600" dirty="0" smtClean="0"/>
              <a:t>standard, </a:t>
            </a:r>
            <a:r>
              <a:rPr lang="en-US" sz="1600" dirty="0" err="1" smtClean="0"/>
              <a:t>seperti</a:t>
            </a:r>
            <a:r>
              <a:rPr lang="en-US" sz="1600" dirty="0" smtClean="0"/>
              <a:t> </a:t>
            </a:r>
            <a:r>
              <a:rPr lang="en-US" sz="1600" dirty="0" err="1" smtClean="0"/>
              <a:t>otomasi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digital </a:t>
            </a:r>
            <a:r>
              <a:rPr lang="en-US" sz="1600" dirty="0" smtClean="0"/>
              <a:t>library,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ini</a:t>
            </a:r>
            <a:r>
              <a:rPr lang="en-US" sz="1600" dirty="0" smtClean="0"/>
              <a:t> yang platform </a:t>
            </a:r>
            <a:r>
              <a:rPr lang="en-US" sz="1600" dirty="0" err="1" smtClean="0"/>
              <a:t>utama</a:t>
            </a:r>
            <a:r>
              <a:rPr lang="en-US" sz="1600" dirty="0" smtClean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dikembangkan</a:t>
            </a:r>
            <a:r>
              <a:rPr lang="en-US" sz="1600" dirty="0" smtClean="0"/>
              <a:t> </a:t>
            </a:r>
            <a:r>
              <a:rPr lang="en-US" sz="1600" dirty="0" err="1" smtClean="0"/>
              <a:t>dalam</a:t>
            </a:r>
            <a:r>
              <a:rPr lang="en-US" sz="1600" dirty="0" smtClean="0"/>
              <a:t> era </a:t>
            </a:r>
            <a:r>
              <a:rPr lang="en-US" sz="1600" dirty="0" err="1" smtClean="0"/>
              <a:t>Industri</a:t>
            </a:r>
            <a:r>
              <a:rPr lang="en-US" sz="1600" dirty="0" smtClean="0"/>
              <a:t> 4.0.</a:t>
            </a:r>
            <a:endParaRPr lang="en-US" sz="1600" dirty="0" smtClean="0"/>
          </a:p>
          <a:p>
            <a:r>
              <a:rPr lang="en-US" sz="1600" dirty="0" err="1" smtClean="0"/>
              <a:t>Koleksi</a:t>
            </a:r>
            <a:r>
              <a:rPr lang="en-US" sz="1600" dirty="0" smtClean="0"/>
              <a:t> digital yang </a:t>
            </a:r>
            <a:r>
              <a:rPr lang="en-US" sz="1600" dirty="0" err="1" smtClean="0"/>
              <a:t>dimiliki</a:t>
            </a:r>
            <a:r>
              <a:rPr lang="en-US" sz="1600" dirty="0" smtClean="0"/>
              <a:t> </a:t>
            </a:r>
            <a:r>
              <a:rPr lang="en-US" sz="1600" dirty="0" err="1" smtClean="0"/>
              <a:t>perpustakaan</a:t>
            </a:r>
            <a:r>
              <a:rPr lang="en-US" sz="1600" dirty="0" smtClean="0"/>
              <a:t> </a:t>
            </a:r>
            <a:r>
              <a:rPr lang="en-US" sz="1600" dirty="0" err="1" smtClean="0"/>
              <a:t>selama</a:t>
            </a:r>
            <a:r>
              <a:rPr lang="en-US" sz="1600" dirty="0" smtClean="0"/>
              <a:t> </a:t>
            </a:r>
            <a:r>
              <a:rPr lang="en-US" sz="1600" dirty="0" err="1" smtClean="0"/>
              <a:t>ini</a:t>
            </a:r>
            <a:r>
              <a:rPr lang="en-US" sz="1600" dirty="0" smtClean="0"/>
              <a:t> </a:t>
            </a:r>
            <a:r>
              <a:rPr lang="en-US" sz="1600" dirty="0" err="1" smtClean="0"/>
              <a:t>belum</a:t>
            </a:r>
            <a:r>
              <a:rPr lang="en-US" sz="1600" dirty="0" smtClean="0"/>
              <a:t> </a:t>
            </a:r>
            <a:r>
              <a:rPr lang="en-US" sz="1600" dirty="0" err="1" smtClean="0"/>
              <a:t>termanfaatkan</a:t>
            </a:r>
            <a:r>
              <a:rPr lang="en-US" sz="1600" dirty="0" smtClean="0"/>
              <a:t> </a:t>
            </a:r>
            <a:r>
              <a:rPr lang="en-US" sz="1600" dirty="0" err="1" smtClean="0"/>
              <a:t>dengan</a:t>
            </a:r>
            <a:r>
              <a:rPr lang="en-US" sz="1600" dirty="0" smtClean="0"/>
              <a:t> </a:t>
            </a:r>
            <a:r>
              <a:rPr lang="en-US" sz="1600" dirty="0" err="1" smtClean="0"/>
              <a:t>lebih</a:t>
            </a:r>
            <a:r>
              <a:rPr lang="en-US" sz="1600" dirty="0" smtClean="0"/>
              <a:t> </a:t>
            </a:r>
            <a:r>
              <a:rPr lang="en-US" sz="1600" dirty="0" err="1" smtClean="0"/>
              <a:t>banyak</a:t>
            </a:r>
            <a:r>
              <a:rPr lang="en-US" sz="1600" dirty="0" smtClean="0"/>
              <a:t>, </a:t>
            </a:r>
            <a:r>
              <a:rPr lang="en-US" sz="1600" dirty="0" err="1" smtClean="0"/>
              <a:t>karena</a:t>
            </a:r>
            <a:r>
              <a:rPr lang="en-US" sz="1600" dirty="0" smtClean="0"/>
              <a:t> </a:t>
            </a:r>
            <a:r>
              <a:rPr lang="en-US" sz="1600" dirty="0" err="1" smtClean="0"/>
              <a:t>formatnya</a:t>
            </a:r>
            <a:r>
              <a:rPr lang="en-US" sz="1600" dirty="0" smtClean="0"/>
              <a:t> yang </a:t>
            </a:r>
            <a:r>
              <a:rPr lang="en-US" sz="1600" dirty="0" err="1" smtClean="0"/>
              <a:t>masih</a:t>
            </a:r>
            <a:r>
              <a:rPr lang="en-US" sz="1600" dirty="0" smtClean="0"/>
              <a:t> </a:t>
            </a:r>
            <a:r>
              <a:rPr lang="en-US" sz="1600" dirty="0" err="1" smtClean="0"/>
              <a:t>sulit</a:t>
            </a:r>
            <a:r>
              <a:rPr lang="en-US" sz="1600" dirty="0" smtClean="0"/>
              <a:t> </a:t>
            </a:r>
            <a:r>
              <a:rPr lang="en-US" sz="1600" dirty="0" err="1" smtClean="0"/>
              <a:t>diakses</a:t>
            </a:r>
            <a:r>
              <a:rPr lang="en-US" sz="1600" dirty="0" smtClean="0"/>
              <a:t> </a:t>
            </a:r>
            <a:r>
              <a:rPr lang="en-US" sz="1600" dirty="0" err="1" smtClean="0"/>
              <a:t>secara</a:t>
            </a:r>
            <a:r>
              <a:rPr lang="en-US" sz="1600" dirty="0" smtClean="0"/>
              <a:t> </a:t>
            </a:r>
            <a:r>
              <a:rPr lang="en-US" sz="1600" dirty="0" err="1" smtClean="0"/>
              <a:t>masif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Big data di </a:t>
            </a:r>
            <a:r>
              <a:rPr lang="en-US" sz="1600" dirty="0" err="1"/>
              <a:t>p</a:t>
            </a:r>
            <a:r>
              <a:rPr lang="en-US" sz="1600" dirty="0" err="1" smtClean="0"/>
              <a:t>erpustakaan</a:t>
            </a:r>
            <a:r>
              <a:rPr lang="en-US" sz="1600" dirty="0" smtClean="0"/>
              <a:t> </a:t>
            </a:r>
            <a:r>
              <a:rPr lang="en-US" sz="1600" dirty="0" err="1" smtClean="0"/>
              <a:t>memiliki</a:t>
            </a:r>
            <a:r>
              <a:rPr lang="en-US" sz="1600" dirty="0" smtClean="0"/>
              <a:t> </a:t>
            </a:r>
            <a:r>
              <a:rPr lang="en-US" sz="1600" dirty="0" err="1"/>
              <a:t>tujuan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meningkatkan</a:t>
            </a:r>
            <a:r>
              <a:rPr lang="en-US" sz="1600" dirty="0"/>
              <a:t> </a:t>
            </a:r>
            <a:r>
              <a:rPr lang="en-US" sz="1600" dirty="0" err="1"/>
              <a:t>akses</a:t>
            </a:r>
            <a:r>
              <a:rPr lang="en-US" sz="1600" dirty="0"/>
              <a:t> </a:t>
            </a:r>
            <a:r>
              <a:rPr lang="en-US" sz="1600" dirty="0" err="1"/>
              <a:t>terhadap</a:t>
            </a:r>
            <a:r>
              <a:rPr lang="en-US" sz="1600" dirty="0"/>
              <a:t> </a:t>
            </a:r>
            <a:r>
              <a:rPr lang="en-US" sz="1600" dirty="0" err="1"/>
              <a:t>koleksi</a:t>
            </a:r>
            <a:r>
              <a:rPr lang="en-US" sz="1600" dirty="0"/>
              <a:t> digital yang </a:t>
            </a:r>
            <a:r>
              <a:rPr lang="en-US" sz="1600" dirty="0" err="1"/>
              <a:t>memiliki</a:t>
            </a:r>
            <a:r>
              <a:rPr lang="en-US" sz="1600" dirty="0"/>
              <a:t> </a:t>
            </a:r>
            <a:r>
              <a:rPr lang="en-US" sz="1600" dirty="0" err="1"/>
              <a:t>sebagian</a:t>
            </a:r>
            <a:r>
              <a:rPr lang="en-US" sz="1600" dirty="0"/>
              <a:t> </a:t>
            </a:r>
            <a:r>
              <a:rPr lang="en-US" sz="1600" dirty="0" err="1"/>
              <a:t>besar</a:t>
            </a:r>
            <a:r>
              <a:rPr lang="en-US" sz="1600" dirty="0"/>
              <a:t> </a:t>
            </a:r>
            <a:r>
              <a:rPr lang="en-US" sz="1600" dirty="0" err="1"/>
              <a:t>karakteristik</a:t>
            </a:r>
            <a:r>
              <a:rPr lang="en-US" sz="1600" dirty="0"/>
              <a:t> big data.</a:t>
            </a:r>
            <a:endParaRPr lang="en-US" sz="1600" dirty="0" smtClean="0"/>
          </a:p>
          <a:p>
            <a:r>
              <a:rPr lang="en-US" sz="1600" dirty="0" err="1" smtClean="0"/>
              <a:t>Teknologi</a:t>
            </a:r>
            <a:r>
              <a:rPr lang="en-US" sz="1600" dirty="0" smtClean="0"/>
              <a:t> big data </a:t>
            </a:r>
            <a:r>
              <a:rPr lang="en-US" sz="1600" dirty="0" err="1" smtClean="0"/>
              <a:t>bisa</a:t>
            </a:r>
            <a:r>
              <a:rPr lang="en-US" sz="1600" dirty="0" smtClean="0"/>
              <a:t> </a:t>
            </a:r>
            <a:r>
              <a:rPr lang="en-US" sz="1600" dirty="0" err="1" smtClean="0"/>
              <a:t>digunakan</a:t>
            </a:r>
            <a:r>
              <a:rPr lang="en-US" sz="1600" dirty="0" smtClean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mengelola</a:t>
            </a:r>
            <a:r>
              <a:rPr lang="en-US" sz="1600" dirty="0" smtClean="0"/>
              <a:t>, </a:t>
            </a:r>
            <a:r>
              <a:rPr lang="en-US" sz="1600" dirty="0" err="1" smtClean="0"/>
              <a:t>menganalisis</a:t>
            </a:r>
            <a:r>
              <a:rPr lang="en-US" sz="1600" dirty="0" smtClean="0"/>
              <a:t>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menampilkan</a:t>
            </a:r>
            <a:r>
              <a:rPr lang="en-US" sz="1600" dirty="0" smtClean="0"/>
              <a:t> </a:t>
            </a:r>
            <a:r>
              <a:rPr lang="en-US" sz="1600" dirty="0" err="1" smtClean="0"/>
              <a:t>koleksi</a:t>
            </a:r>
            <a:r>
              <a:rPr lang="en-US" sz="1600" dirty="0" smtClean="0"/>
              <a:t> digital </a:t>
            </a:r>
            <a:r>
              <a:rPr lang="en-US" sz="1600" dirty="0" err="1" smtClean="0"/>
              <a:t>perpustkaan</a:t>
            </a:r>
            <a:r>
              <a:rPr lang="en-US" sz="1600" dirty="0" smtClean="0"/>
              <a:t>, </a:t>
            </a:r>
            <a:r>
              <a:rPr lang="en-US" sz="1600" dirty="0" err="1" smtClean="0"/>
              <a:t>sehingga</a:t>
            </a:r>
            <a:r>
              <a:rPr lang="en-US" sz="1600" dirty="0" smtClean="0"/>
              <a:t> </a:t>
            </a:r>
            <a:r>
              <a:rPr lang="en-US" sz="1600" dirty="0" err="1" smtClean="0"/>
              <a:t>peneliti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publik</a:t>
            </a:r>
            <a:r>
              <a:rPr lang="en-US" sz="1600" dirty="0" smtClean="0"/>
              <a:t> </a:t>
            </a:r>
            <a:r>
              <a:rPr lang="en-US" sz="1600" dirty="0" err="1" smtClean="0"/>
              <a:t>bisa</a:t>
            </a:r>
            <a:r>
              <a:rPr lang="en-US" sz="1600" dirty="0"/>
              <a:t> </a:t>
            </a:r>
            <a:r>
              <a:rPr lang="en-US" sz="1600" dirty="0" err="1" smtClean="0"/>
              <a:t>menggali</a:t>
            </a:r>
            <a:r>
              <a:rPr lang="en-US" sz="1600" dirty="0" smtClean="0"/>
              <a:t> </a:t>
            </a:r>
            <a:r>
              <a:rPr lang="en-US" sz="1600" dirty="0" err="1" smtClean="0"/>
              <a:t>ilmu</a:t>
            </a:r>
            <a:r>
              <a:rPr lang="en-US" sz="1600" dirty="0" smtClean="0"/>
              <a:t> </a:t>
            </a:r>
            <a:r>
              <a:rPr lang="en-US" sz="1600" dirty="0" err="1" smtClean="0"/>
              <a:t>pengetahuan</a:t>
            </a:r>
            <a:r>
              <a:rPr lang="en-US" sz="1600" dirty="0" smtClean="0"/>
              <a:t> yang </a:t>
            </a:r>
            <a:r>
              <a:rPr lang="en-US" sz="1600" dirty="0" err="1" smtClean="0"/>
              <a:t>lebih</a:t>
            </a:r>
            <a:r>
              <a:rPr lang="en-US" sz="1600" dirty="0" smtClean="0"/>
              <a:t> </a:t>
            </a:r>
            <a:r>
              <a:rPr lang="en-US" sz="1600" dirty="0" err="1" smtClean="0"/>
              <a:t>dalam</a:t>
            </a:r>
            <a:r>
              <a:rPr lang="en-US" sz="1600" dirty="0" smtClean="0"/>
              <a:t> </a:t>
            </a:r>
            <a:r>
              <a:rPr lang="en-US" sz="1600" dirty="0" err="1" smtClean="0"/>
              <a:t>dari</a:t>
            </a:r>
            <a:r>
              <a:rPr lang="en-US" sz="1600" dirty="0" smtClean="0"/>
              <a:t> </a:t>
            </a:r>
            <a:r>
              <a:rPr lang="en-US" sz="1600" dirty="0" err="1" smtClean="0"/>
              <a:t>koleksi</a:t>
            </a:r>
            <a:r>
              <a:rPr lang="en-US" sz="1600" dirty="0" smtClean="0"/>
              <a:t> </a:t>
            </a:r>
            <a:r>
              <a:rPr lang="en-US" sz="1600" dirty="0" err="1" smtClean="0"/>
              <a:t>ini</a:t>
            </a:r>
            <a:r>
              <a:rPr lang="en-US" sz="1600" dirty="0" smtClean="0"/>
              <a:t>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menghasilkan</a:t>
            </a:r>
            <a:r>
              <a:rPr lang="en-US" sz="1600" dirty="0" smtClean="0"/>
              <a:t> </a:t>
            </a:r>
            <a:r>
              <a:rPr lang="en-US" sz="1600" dirty="0" err="1" smtClean="0"/>
              <a:t>temuan</a:t>
            </a:r>
            <a:r>
              <a:rPr lang="en-US" sz="1600" dirty="0" smtClean="0"/>
              <a:t> </a:t>
            </a:r>
            <a:r>
              <a:rPr lang="en-US" sz="1600" dirty="0" err="1" smtClean="0"/>
              <a:t>baru</a:t>
            </a:r>
            <a:r>
              <a:rPr lang="en-US" sz="1600" dirty="0" smtClean="0"/>
              <a:t>.</a:t>
            </a:r>
          </a:p>
          <a:p>
            <a:r>
              <a:rPr lang="en-US" sz="1600" dirty="0" err="1" smtClean="0"/>
              <a:t>Pustakawan</a:t>
            </a:r>
            <a:r>
              <a:rPr lang="en-US" sz="1600" dirty="0" smtClean="0"/>
              <a:t> </a:t>
            </a:r>
            <a:r>
              <a:rPr lang="en-US" sz="1600" dirty="0" err="1" smtClean="0"/>
              <a:t>memegang</a:t>
            </a:r>
            <a:r>
              <a:rPr lang="en-US" sz="1600" dirty="0" smtClean="0"/>
              <a:t> </a:t>
            </a:r>
            <a:r>
              <a:rPr lang="en-US" sz="1600" dirty="0" err="1" smtClean="0"/>
              <a:t>peranan</a:t>
            </a:r>
            <a:r>
              <a:rPr lang="en-US" sz="1600" dirty="0" smtClean="0"/>
              <a:t> </a:t>
            </a:r>
            <a:r>
              <a:rPr lang="en-US" sz="1600" dirty="0" err="1" smtClean="0"/>
              <a:t>sentral</a:t>
            </a:r>
            <a:r>
              <a:rPr lang="en-US" sz="1600" dirty="0" smtClean="0"/>
              <a:t> </a:t>
            </a:r>
            <a:r>
              <a:rPr lang="en-US" sz="1600" dirty="0" err="1" smtClean="0"/>
              <a:t>dalam</a:t>
            </a:r>
            <a:r>
              <a:rPr lang="en-US" sz="1600" dirty="0" smtClean="0"/>
              <a:t> </a:t>
            </a:r>
            <a:r>
              <a:rPr lang="en-US" sz="1600" dirty="0" err="1" smtClean="0"/>
              <a:t>memberikan</a:t>
            </a:r>
            <a:r>
              <a:rPr lang="en-US" sz="1600" dirty="0" smtClean="0"/>
              <a:t> </a:t>
            </a:r>
            <a:r>
              <a:rPr lang="en-US" sz="1600" dirty="0" err="1" smtClean="0"/>
              <a:t>layanan</a:t>
            </a:r>
            <a:r>
              <a:rPr lang="en-US" sz="1600" dirty="0" smtClean="0"/>
              <a:t> </a:t>
            </a:r>
            <a:r>
              <a:rPr lang="en-US" sz="1600" dirty="0" err="1" smtClean="0"/>
              <a:t>bagi</a:t>
            </a:r>
            <a:r>
              <a:rPr lang="en-US" sz="1600" dirty="0" smtClean="0"/>
              <a:t> </a:t>
            </a:r>
            <a:r>
              <a:rPr lang="en-US" sz="1600" dirty="0" err="1" smtClean="0"/>
              <a:t>pengguna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pengelolaan</a:t>
            </a:r>
            <a:r>
              <a:rPr lang="en-US" sz="1600" dirty="0" smtClean="0"/>
              <a:t> </a:t>
            </a:r>
            <a:r>
              <a:rPr lang="en-US" sz="1600" dirty="0" err="1" smtClean="0"/>
              <a:t>konten</a:t>
            </a:r>
            <a:r>
              <a:rPr lang="en-US" sz="1600" dirty="0" smtClean="0"/>
              <a:t> digital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memperkaya</a:t>
            </a:r>
            <a:r>
              <a:rPr lang="en-US" sz="1600" dirty="0" smtClean="0"/>
              <a:t> </a:t>
            </a:r>
            <a:r>
              <a:rPr lang="en-US" sz="1600" dirty="0" err="1" smtClean="0"/>
              <a:t>pengetahuan</a:t>
            </a:r>
            <a:r>
              <a:rPr lang="en-US" sz="1600" dirty="0" smtClean="0"/>
              <a:t> </a:t>
            </a:r>
            <a:r>
              <a:rPr lang="en-US" sz="1600" dirty="0" err="1" smtClean="0"/>
              <a:t>mereka</a:t>
            </a:r>
            <a:r>
              <a:rPr lang="en-US" sz="1600" dirty="0" smtClean="0"/>
              <a:t>.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54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0909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Terimakasih</a:t>
            </a:r>
            <a:endParaRPr lang="id-ID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55</a:t>
            </a:fld>
            <a:endParaRPr lang="id-ID"/>
          </a:p>
        </p:txBody>
      </p:sp>
      <p:sp>
        <p:nvSpPr>
          <p:cNvPr id="3" name="TextBox 2"/>
          <p:cNvSpPr txBox="1"/>
          <p:nvPr/>
        </p:nvSpPr>
        <p:spPr>
          <a:xfrm>
            <a:off x="635023" y="2923888"/>
            <a:ext cx="30796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venir Heavy" charset="0"/>
                <a:ea typeface="Avenir Heavy" charset="0"/>
                <a:cs typeface="Avenir Heavy" charset="0"/>
              </a:rPr>
              <a:t>Ismail </a:t>
            </a:r>
            <a:r>
              <a:rPr lang="en-US" sz="2400" b="1" dirty="0" err="1">
                <a:solidFill>
                  <a:srgbClr val="00B0F0"/>
                </a:solidFill>
                <a:latin typeface="Avenir Heavy" charset="0"/>
                <a:ea typeface="Avenir Heavy" charset="0"/>
                <a:cs typeface="Avenir Heavy" charset="0"/>
              </a:rPr>
              <a:t>Fahmi</a:t>
            </a:r>
            <a:r>
              <a:rPr lang="en-US" sz="2400" b="1" dirty="0">
                <a:solidFill>
                  <a:srgbClr val="00B0F0"/>
                </a:solidFill>
                <a:latin typeface="Avenir Heavy" charset="0"/>
                <a:ea typeface="Avenir Heavy" charset="0"/>
                <a:cs typeface="Avenir Heavy" charset="0"/>
              </a:rPr>
              <a:t>, PhD</a:t>
            </a:r>
          </a:p>
          <a:p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Drone </a:t>
            </a:r>
            <a:r>
              <a:rPr lang="en-US" sz="1600" dirty="0" err="1">
                <a:latin typeface="Avenir Book" charset="0"/>
                <a:ea typeface="Avenir Book" charset="0"/>
                <a:cs typeface="Avenir Book" charset="0"/>
              </a:rPr>
              <a:t>Emprit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PT Media Kernels Indonesia</a:t>
            </a:r>
          </a:p>
          <a:p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Email: 	</a:t>
            </a:r>
            <a:r>
              <a:rPr lang="en-US" sz="1600" dirty="0" err="1">
                <a:latin typeface="Avenir Book" charset="0"/>
                <a:ea typeface="Avenir Book" charset="0"/>
                <a:cs typeface="Avenir Book" charset="0"/>
              </a:rPr>
              <a:t>ismail.fahmi@gmail.com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600" dirty="0" err="1">
                <a:latin typeface="Avenir Book" charset="0"/>
                <a:ea typeface="Avenir Book" charset="0"/>
                <a:cs typeface="Avenir Book" charset="0"/>
              </a:rPr>
              <a:t>Hp</a:t>
            </a:r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: 	0812 8908 3894</a:t>
            </a:r>
          </a:p>
        </p:txBody>
      </p:sp>
    </p:spTree>
    <p:extLst>
      <p:ext uri="{BB962C8B-B14F-4D97-AF65-F5344CB8AC3E}">
        <p14:creationId xmlns:p14="http://schemas.microsoft.com/office/powerpoint/2010/main" val="8236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Industri 4.0 Mengubah Pendidikan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err="1" smtClean="0"/>
              <a:t>University</a:t>
            </a:r>
            <a:r>
              <a:rPr lang="id-ID" dirty="0" smtClean="0"/>
              <a:t> as </a:t>
            </a:r>
            <a:r>
              <a:rPr lang="id-ID" dirty="0" err="1" smtClean="0"/>
              <a:t>a</a:t>
            </a:r>
            <a:r>
              <a:rPr lang="id-ID" dirty="0" smtClean="0"/>
              <a:t> Platform</a:t>
            </a:r>
          </a:p>
          <a:p>
            <a:r>
              <a:rPr lang="id-ID" dirty="0" err="1" smtClean="0"/>
              <a:t>Education</a:t>
            </a:r>
            <a:r>
              <a:rPr lang="id-ID" dirty="0" smtClean="0"/>
              <a:t> as </a:t>
            </a:r>
            <a:r>
              <a:rPr lang="id-ID" dirty="0" err="1" smtClean="0"/>
              <a:t>a</a:t>
            </a:r>
            <a:r>
              <a:rPr lang="id-ID" dirty="0" smtClean="0"/>
              <a:t> Service</a:t>
            </a:r>
          </a:p>
          <a:p>
            <a:r>
              <a:rPr lang="id-ID" dirty="0" err="1" smtClean="0"/>
              <a:t>Internationally</a:t>
            </a:r>
            <a:r>
              <a:rPr lang="id-ID" dirty="0" smtClean="0"/>
              <a:t> </a:t>
            </a:r>
            <a:r>
              <a:rPr lang="id-ID" dirty="0" err="1" smtClean="0"/>
              <a:t>linked</a:t>
            </a:r>
            <a:r>
              <a:rPr lang="id-ID" dirty="0" smtClean="0"/>
              <a:t> Program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56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 smtClean="0"/>
              <a:t>University</a:t>
            </a:r>
            <a:r>
              <a:rPr lang="id-ID" dirty="0" smtClean="0"/>
              <a:t> as </a:t>
            </a:r>
            <a:r>
              <a:rPr lang="id-ID" dirty="0" err="1" smtClean="0"/>
              <a:t>a</a:t>
            </a:r>
            <a:r>
              <a:rPr lang="id-ID" dirty="0" smtClean="0"/>
              <a:t> Platform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7</a:t>
            </a:fld>
            <a:endParaRPr lang="id-ID"/>
          </a:p>
        </p:txBody>
      </p:sp>
      <p:pic>
        <p:nvPicPr>
          <p:cNvPr id="1026" name="Picture 2" descr="mage result for blended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5" y="1649896"/>
            <a:ext cx="3627782" cy="239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mo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74" y="1490870"/>
            <a:ext cx="4519820" cy="2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08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55E9DD-EEB0-D44D-A897-58FDCD8B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40" y="149087"/>
            <a:ext cx="7205673" cy="8218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GROWTH: UNSTRUCTURED DATA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DF4E081-40F1-8D47-9464-F6767D81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8</a:t>
            </a:fld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269B4D-8FC8-C44F-BEE5-892BEE2A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26" y="734774"/>
            <a:ext cx="6813038" cy="48664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07E475-4970-D249-82DF-BE6798D55027}"/>
              </a:ext>
            </a:extLst>
          </p:cNvPr>
          <p:cNvSpPr/>
          <p:nvPr/>
        </p:nvSpPr>
        <p:spPr>
          <a:xfrm>
            <a:off x="6394710" y="2020196"/>
            <a:ext cx="1812897" cy="12058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</a:t>
            </a:r>
            <a:r>
              <a:rPr lang="mr-IN" dirty="0" smtClean="0"/>
              <a:t>–</a:t>
            </a:r>
            <a:r>
              <a:rPr lang="en-US" dirty="0" smtClean="0"/>
              <a:t> BIG GROWTH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15B9-CA06-2C48-85AC-51089CB35283}" type="slidenum">
              <a:rPr lang="id-ID" smtClean="0"/>
              <a:t>9</a:t>
            </a:fld>
            <a:endParaRPr lang="id-ID"/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803620"/>
            <a:ext cx="8155502" cy="479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07E475-4970-D249-82DF-BE6798D55027}"/>
              </a:ext>
            </a:extLst>
          </p:cNvPr>
          <p:cNvSpPr/>
          <p:nvPr/>
        </p:nvSpPr>
        <p:spPr>
          <a:xfrm>
            <a:off x="7459038" y="2328421"/>
            <a:ext cx="1167804" cy="12572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72998</TotalTime>
  <Words>1273</Words>
  <Application>Microsoft Macintosh PowerPoint</Application>
  <PresentationFormat>On-screen Show (16:10)</PresentationFormat>
  <Paragraphs>310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Avenir Black</vt:lpstr>
      <vt:lpstr>Avenir Book</vt:lpstr>
      <vt:lpstr>Avenir Heavy</vt:lpstr>
      <vt:lpstr>Avenir Medium</vt:lpstr>
      <vt:lpstr>Calibri</vt:lpstr>
      <vt:lpstr>Arial</vt:lpstr>
      <vt:lpstr>Office Theme</vt:lpstr>
      <vt:lpstr>Tantangan Perpustakaan dan Pustakawan  Memasuki Era Revolusi Industri 4.0</vt:lpstr>
      <vt:lpstr>PowerPoint Presentation</vt:lpstr>
      <vt:lpstr>AGENDA</vt:lpstr>
      <vt:lpstr>INDUSTRI 4.0</vt:lpstr>
      <vt:lpstr>REVOLUSI INDUSTRI 1.0 – 4.0</vt:lpstr>
      <vt:lpstr>Industri 4.0 Mengubah Pendidikan</vt:lpstr>
      <vt:lpstr>University as a Platform</vt:lpstr>
      <vt:lpstr>DATA GROWTH: UNSTRUCTURED DATA</vt:lpstr>
      <vt:lpstr>BIG DATA – BIG GROWTH</vt:lpstr>
      <vt:lpstr>INDONESIA – DIGITAL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Data dan Perpustakaan</vt:lpstr>
      <vt:lpstr>Definisi Big Data (Paling Sederhana) Sumber data minial harus memenuhi 3 kriteria</vt:lpstr>
      <vt:lpstr>Big Data di Library of Congress</vt:lpstr>
      <vt:lpstr>Volume dan Variasi Big Data LOC</vt:lpstr>
      <vt:lpstr>Pemanfaatan Big Data LOC</vt:lpstr>
      <vt:lpstr>Contoh Big Data LOC (1) Arsip situs-situs penting nasional</vt:lpstr>
      <vt:lpstr>Contoh Big Data LOC (2) Koleksi digital sejarah</vt:lpstr>
      <vt:lpstr>Contoh Big Data LOC (3) Arsip Twitter ‘selective keywords’</vt:lpstr>
      <vt:lpstr>Contoh Big Data di NLB Singapore</vt:lpstr>
      <vt:lpstr>Big Data untuk Sistem Rekomendasi  NLB Singapore</vt:lpstr>
      <vt:lpstr>Visualisasi Data Pengunjung dengan Peta NLB Singapore</vt:lpstr>
      <vt:lpstr>Pengolahan Data Terstruktur dan Tidak Terstruktur dengan Big Data</vt:lpstr>
      <vt:lpstr>Big Data di Perpustakaan (Nasional)</vt:lpstr>
      <vt:lpstr>Sumber Data Perpusnas</vt:lpstr>
      <vt:lpstr>PowerPoint Presentation</vt:lpstr>
      <vt:lpstr>Contoh Majalah Langka http://old.perpusnas.go.id/MajalahLangka.aspx</vt:lpstr>
      <vt:lpstr>Contoh Koleksi Digital Majalah Langka Format PDF, tapi belum OCR</vt:lpstr>
      <vt:lpstr>Contoh Surat Kabar Langka</vt:lpstr>
      <vt:lpstr>Contoh Koleksi Digital Surat Kabar Versi PDF, namun belum OCR</vt:lpstr>
      <vt:lpstr>Analisis Data Internal Perpustakaan Apakah bisa masuk kategori big data?</vt:lpstr>
      <vt:lpstr>Analisis Data Eksternal Perpustakaan Apakah bisa masuk kategori big data?</vt:lpstr>
      <vt:lpstr>Apakah Perpusnas Butuh Big Data?</vt:lpstr>
      <vt:lpstr>Teknologi Big Data Yang Dibutuhkan</vt:lpstr>
      <vt:lpstr>Tujuan Big Data di Perpustakaan</vt:lpstr>
      <vt:lpstr>SDGs Bagi Perpustakaan</vt:lpstr>
      <vt:lpstr>Fungsi Utama Sistem Big Data Perpustakaan</vt:lpstr>
      <vt:lpstr>Storage System</vt:lpstr>
      <vt:lpstr>Pustakawan di Era  Industri 4.0</vt:lpstr>
      <vt:lpstr>Kisah Prof. Jasman Ma’ruf (Unsyiah)</vt:lpstr>
      <vt:lpstr>Cerita Dr. Taufik Abdul Gani</vt:lpstr>
      <vt:lpstr>Cerita Nurul Fitria (Telkom Univ.)</vt:lpstr>
      <vt:lpstr>IOS: Connecting Resources and People</vt:lpstr>
      <vt:lpstr>Harvesting + Indexing</vt:lpstr>
      <vt:lpstr>Syarat: OAI-PMH Compliant</vt:lpstr>
      <vt:lpstr>Cara Bergabung</vt:lpstr>
      <vt:lpstr>Onesearch.id</vt:lpstr>
      <vt:lpstr>LOKASI PERPUSTAKAAN ANGGOT IOS</vt:lpstr>
      <vt:lpstr>Lesson from Estonian Libraries</vt:lpstr>
      <vt:lpstr>Kesimpulan</vt:lpstr>
      <vt:lpstr>Terimakasih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1554</cp:revision>
  <cp:lastPrinted>2018-07-08T20:30:32Z</cp:lastPrinted>
  <dcterms:created xsi:type="dcterms:W3CDTF">2016-08-04T08:49:43Z</dcterms:created>
  <dcterms:modified xsi:type="dcterms:W3CDTF">2019-04-28T23:43:20Z</dcterms:modified>
</cp:coreProperties>
</file>