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83" r:id="rId3"/>
    <p:sldId id="358" r:id="rId4"/>
    <p:sldId id="361" r:id="rId5"/>
    <p:sldId id="362" r:id="rId6"/>
    <p:sldId id="363" r:id="rId7"/>
    <p:sldId id="289" r:id="rId8"/>
    <p:sldId id="295" r:id="rId9"/>
    <p:sldId id="286" r:id="rId10"/>
    <p:sldId id="335" r:id="rId11"/>
    <p:sldId id="336" r:id="rId12"/>
    <p:sldId id="337" r:id="rId13"/>
    <p:sldId id="334" r:id="rId14"/>
    <p:sldId id="296" r:id="rId15"/>
    <p:sldId id="344" r:id="rId16"/>
    <p:sldId id="345" r:id="rId17"/>
    <p:sldId id="346" r:id="rId18"/>
    <p:sldId id="350" r:id="rId19"/>
    <p:sldId id="354" r:id="rId20"/>
    <p:sldId id="353" r:id="rId21"/>
    <p:sldId id="339" r:id="rId22"/>
    <p:sldId id="360" r:id="rId23"/>
    <p:sldId id="340" r:id="rId24"/>
    <p:sldId id="342" r:id="rId25"/>
    <p:sldId id="359" r:id="rId26"/>
    <p:sldId id="341" r:id="rId27"/>
    <p:sldId id="366" r:id="rId28"/>
    <p:sldId id="365" r:id="rId29"/>
    <p:sldId id="36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2" d="100"/>
          <a:sy n="62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F78D1F75-187F-441C-ABE0-40DE9B2A73CD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4D41EF48-7A84-418E-ABB5-0830328C90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1766112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1F75-187F-441C-ABE0-40DE9B2A73CD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F48-7A84-418E-ABB5-0830328C9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4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1F75-187F-441C-ABE0-40DE9B2A73CD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F48-7A84-418E-ABB5-0830328C9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7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1F75-187F-441C-ABE0-40DE9B2A73CD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F48-7A84-418E-ABB5-0830328C9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5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1F75-187F-441C-ABE0-40DE9B2A73CD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F48-7A84-418E-ABB5-0830328C9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1F75-187F-441C-ABE0-40DE9B2A73CD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F48-7A84-418E-ABB5-0830328C9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2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1F75-187F-441C-ABE0-40DE9B2A73CD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F48-7A84-418E-ABB5-0830328C9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2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1F75-187F-441C-ABE0-40DE9B2A73CD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F48-7A84-418E-ABB5-0830328C9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402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1F75-187F-441C-ABE0-40DE9B2A73CD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F48-7A84-418E-ABB5-0830328C9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946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F78D1F75-187F-441C-ABE0-40DE9B2A73CD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D41EF48-7A84-418E-ABB5-0830328C9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842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1F75-187F-441C-ABE0-40DE9B2A73CD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D41EF48-7A84-418E-ABB5-0830328C9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78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1F75-187F-441C-ABE0-40DE9B2A73CD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F48-7A84-418E-ABB5-0830328C9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8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1F75-187F-441C-ABE0-40DE9B2A73CD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F48-7A84-418E-ABB5-0830328C9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650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1F75-187F-441C-ABE0-40DE9B2A73CD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F48-7A84-418E-ABB5-0830328C9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868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1F75-187F-441C-ABE0-40DE9B2A73CD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F48-7A84-418E-ABB5-0830328C9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420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1F75-187F-441C-ABE0-40DE9B2A73CD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F48-7A84-418E-ABB5-0830328C9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155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1F75-187F-441C-ABE0-40DE9B2A73CD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EF48-7A84-418E-ABB5-0830328C9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480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8D1F75-187F-441C-ABE0-40DE9B2A73CD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41EF48-7A84-418E-ABB5-0830328C9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1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13566"/>
            <a:ext cx="8535322" cy="151543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d-ID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PENGENALAN KEHIDUPAN KAMPUS </a:t>
            </a:r>
            <a:r>
              <a:rPr lang="en-US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MAHASISWA BARU 20</a:t>
            </a:r>
            <a:r>
              <a:rPr lang="id-ID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id-ID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4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UPT </a:t>
            </a:r>
            <a:r>
              <a:rPr lang="id-ID" sz="4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PERPUSTAKAAN </a:t>
            </a:r>
            <a:r>
              <a:rPr lang="en-US" sz="4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6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INSTITUT SENI INDONESIA YOGYAKARTA</a:t>
            </a:r>
            <a:endParaRPr lang="en-US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8535322" cy="17526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</a:p>
          <a:p>
            <a:pPr algn="ctr"/>
            <a:r>
              <a:rPr lang="en-US" sz="2000" b="1" dirty="0" err="1" smtClean="0"/>
              <a:t>Agustiawan</a:t>
            </a:r>
            <a:r>
              <a:rPr lang="id-ID" sz="2000" b="1" dirty="0" smtClean="0"/>
              <a:t>, S.S., M.IP</a:t>
            </a:r>
          </a:p>
          <a:p>
            <a:pPr algn="ctr"/>
            <a:r>
              <a:rPr lang="en-US" sz="2000" b="1" dirty="0" err="1" smtClean="0"/>
              <a:t>Kepala</a:t>
            </a:r>
            <a:r>
              <a:rPr lang="en-US" sz="2000" b="1" dirty="0" smtClean="0"/>
              <a:t> UPT </a:t>
            </a:r>
            <a:r>
              <a:rPr lang="en-US" sz="2000" b="1" dirty="0" err="1" smtClean="0"/>
              <a:t>Perpustakaan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89" y="142451"/>
            <a:ext cx="1528983" cy="1589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199" y="115129"/>
            <a:ext cx="8229600" cy="85725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PROSEDUR PEMINJAMAN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7158" y="1111988"/>
            <a:ext cx="8496944" cy="477362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id-ID" sz="2400" dirty="0" smtClean="0"/>
              <a:t>Menelusur koleksi yang dibutuhkan pada komputer </a:t>
            </a:r>
            <a:r>
              <a:rPr lang="id-ID" sz="2400" i="1" dirty="0" smtClean="0"/>
              <a:t>Online Public Access Catalog</a:t>
            </a:r>
            <a:r>
              <a:rPr lang="id-ID" sz="2400" dirty="0" smtClean="0"/>
              <a:t> (OPAC)</a:t>
            </a:r>
            <a:endParaRPr lang="en-US" sz="2400" dirty="0" smtClean="0"/>
          </a:p>
          <a:p>
            <a:pPr algn="just">
              <a:defRPr/>
            </a:pPr>
            <a:r>
              <a:rPr lang="id-ID" sz="2400" dirty="0" smtClean="0"/>
              <a:t>Mencatat nomor panggil koleksi pada kertas yang tersedia</a:t>
            </a:r>
            <a:endParaRPr lang="en-US" sz="2400" dirty="0" smtClean="0"/>
          </a:p>
          <a:p>
            <a:pPr algn="just">
              <a:defRPr/>
            </a:pPr>
            <a:r>
              <a:rPr lang="id-ID" sz="2400" dirty="0" smtClean="0"/>
              <a:t>Menuju rak koleksi dan mencari koleksi berdasarkan nomor panggil yang telah dicatat</a:t>
            </a:r>
            <a:endParaRPr lang="en-US" sz="2400" dirty="0" smtClean="0"/>
          </a:p>
          <a:p>
            <a:pPr algn="just">
              <a:defRPr/>
            </a:pPr>
            <a:r>
              <a:rPr lang="id-ID" sz="2400" dirty="0" smtClean="0"/>
              <a:t>Menyerahkan kartu anggota</a:t>
            </a:r>
            <a:r>
              <a:rPr lang="en-US" sz="2400" dirty="0" smtClean="0"/>
              <a:t>/ KTM</a:t>
            </a:r>
            <a:r>
              <a:rPr lang="id-ID" sz="2400" dirty="0" smtClean="0"/>
              <a:t> dan buku yang akan dipinjam kepada petugas sirkulasi</a:t>
            </a:r>
            <a:endParaRPr lang="en-US" sz="2400" dirty="0" smtClean="0"/>
          </a:p>
          <a:p>
            <a:pPr algn="just">
              <a:defRPr/>
            </a:pPr>
            <a:r>
              <a:rPr lang="id-ID" sz="2400" dirty="0" smtClean="0"/>
              <a:t>Petugas melakukan proses transaksi peminjaman</a:t>
            </a:r>
            <a:endParaRPr lang="en-US" sz="2400" dirty="0" smtClean="0"/>
          </a:p>
          <a:p>
            <a:pPr algn="just">
              <a:defRPr/>
            </a:pPr>
            <a:r>
              <a:rPr lang="id-ID" sz="2400" dirty="0" smtClean="0"/>
              <a:t>Petugas menyerahkan kartu anggota</a:t>
            </a:r>
            <a:r>
              <a:rPr lang="en-US" sz="2400" dirty="0" smtClean="0"/>
              <a:t>/ KTM</a:t>
            </a:r>
            <a:r>
              <a:rPr lang="id-ID" sz="2400" dirty="0" smtClean="0"/>
              <a:t> dan buku yang dipijam kepada pemustaka</a:t>
            </a:r>
            <a:endParaRPr lang="en-US" sz="2400" dirty="0" smtClean="0"/>
          </a:p>
          <a:p>
            <a:pPr algn="just"/>
            <a:endParaRPr lang="en-US" sz="2000" dirty="0" smtClean="0"/>
          </a:p>
        </p:txBody>
      </p:sp>
      <p:pic>
        <p:nvPicPr>
          <p:cNvPr id="6" name="Content Placeholder 3" descr="E:\TU\AKREDITASI PERPUSTAKAAN 2018\New folder\IMG_789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18764">
            <a:off x="4488532" y="5419324"/>
            <a:ext cx="2118339" cy="1211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2488">
            <a:off x="6318244" y="4973500"/>
            <a:ext cx="2813026" cy="19823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62880" y="285728"/>
            <a:ext cx="8229600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PROSEDUR PERPANJANGAN MASA PINJAM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707904" y="1357299"/>
            <a:ext cx="5184576" cy="451997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 err="1" smtClean="0"/>
              <a:t>Pemustaka</a:t>
            </a:r>
            <a:r>
              <a:rPr lang="en-US" sz="2400" dirty="0" smtClean="0"/>
              <a:t> m</a:t>
            </a:r>
            <a:r>
              <a:rPr lang="id-ID" sz="2400" dirty="0" smtClean="0"/>
              <a:t>enuju meja layanan sirkulasi</a:t>
            </a:r>
            <a:endParaRPr lang="en-US" sz="24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d-ID" sz="2400" dirty="0" smtClean="0"/>
              <a:t>Menyerahkan kartu anggota</a:t>
            </a:r>
            <a:r>
              <a:rPr lang="en-US" sz="2400" dirty="0" smtClean="0"/>
              <a:t>/ KTM</a:t>
            </a:r>
            <a:r>
              <a:rPr lang="id-ID" sz="2400" dirty="0" smtClean="0"/>
              <a:t> kepada tugas layanan sirkulasi</a:t>
            </a:r>
            <a:endParaRPr lang="en-US" sz="24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d-ID" sz="2400" dirty="0" smtClean="0"/>
              <a:t>Petugas sirkulasi akan melakukan proses perpanjangan masa pinjam</a:t>
            </a:r>
            <a:endParaRPr lang="en-US" sz="24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d-ID" sz="2400" dirty="0" smtClean="0"/>
              <a:t>Petugas menyerahkan kembali</a:t>
            </a:r>
            <a:r>
              <a:rPr lang="en-US" sz="2400" dirty="0" smtClean="0"/>
              <a:t> </a:t>
            </a:r>
            <a:r>
              <a:rPr lang="id-ID" sz="2400" dirty="0" smtClean="0"/>
              <a:t>kartu anggota</a:t>
            </a:r>
            <a:r>
              <a:rPr lang="en-US" sz="2400" dirty="0" smtClean="0"/>
              <a:t>/ KTM</a:t>
            </a:r>
            <a:r>
              <a:rPr lang="id-ID" sz="2400" dirty="0" smtClean="0"/>
              <a:t> kepada pemustaka</a:t>
            </a:r>
            <a:endParaRPr lang="en-US" sz="24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d-ID" sz="2400" dirty="0" smtClean="0"/>
              <a:t>Pemustaka meninggalkan meja layanan sirkulasi</a:t>
            </a:r>
            <a:r>
              <a:rPr lang="en-US" sz="2400" dirty="0" smtClean="0"/>
              <a:t>.</a:t>
            </a:r>
          </a:p>
          <a:p>
            <a:pPr algn="just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0648" y="285728"/>
            <a:ext cx="6273328" cy="59563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85725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PROSEDUR PENGEMBALIAN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491880" y="1357298"/>
            <a:ext cx="5042520" cy="4773627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dirty="0" err="1" smtClean="0"/>
              <a:t>Pemustaka</a:t>
            </a:r>
            <a:r>
              <a:rPr lang="en-US" sz="2400" dirty="0" smtClean="0"/>
              <a:t> m</a:t>
            </a:r>
            <a:r>
              <a:rPr lang="id-ID" sz="2400" dirty="0" smtClean="0"/>
              <a:t>embawa buku yang dipinjam ke meja layanan sirkulasi</a:t>
            </a:r>
            <a:endParaRPr lang="en-US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id-ID" sz="2400" dirty="0" smtClean="0"/>
              <a:t>Pemustaka menyerahkan buku yang dipinjam kepada petugas layanan sirkulasi</a:t>
            </a:r>
            <a:endParaRPr lang="en-US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id-ID" sz="2400" dirty="0" smtClean="0"/>
              <a:t>Petugas melakukan proses pengembalian</a:t>
            </a:r>
            <a:endParaRPr lang="en-US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dirty="0" err="1" smtClean="0"/>
              <a:t>Petugas</a:t>
            </a:r>
            <a:r>
              <a:rPr lang="en-US" sz="2400" dirty="0" smtClean="0"/>
              <a:t> m</a:t>
            </a:r>
            <a:r>
              <a:rPr lang="id-ID" sz="2400" dirty="0" smtClean="0"/>
              <a:t>emberikan informasi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tidaknya</a:t>
            </a:r>
            <a:r>
              <a:rPr lang="en-US" sz="2400" dirty="0" smtClean="0"/>
              <a:t> </a:t>
            </a:r>
            <a:r>
              <a:rPr lang="id-ID" sz="2400" dirty="0" smtClean="0"/>
              <a:t>denda keterlambatan atau menginformasikan bahwa proses pengembalian telah selesai.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03673">
            <a:off x="-673537" y="1280675"/>
            <a:ext cx="4949306" cy="434469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85725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KETENTUAN ANGGOTA PERPUSTAKAAN 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14358" y="871287"/>
            <a:ext cx="7772400" cy="477362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2800" dirty="0" err="1" smtClean="0"/>
              <a:t>Tidak</a:t>
            </a:r>
            <a:r>
              <a:rPr lang="en-GB" sz="2800" dirty="0" smtClean="0"/>
              <a:t> </a:t>
            </a:r>
            <a:r>
              <a:rPr lang="en-GB" sz="2800" dirty="0" err="1" smtClean="0"/>
              <a:t>dibenarkan</a:t>
            </a:r>
            <a:r>
              <a:rPr lang="en-GB" sz="2800" dirty="0" smtClean="0"/>
              <a:t> </a:t>
            </a:r>
            <a:r>
              <a:rPr lang="en-GB" sz="2800" dirty="0" err="1" smtClean="0"/>
              <a:t>meminjamkan</a:t>
            </a:r>
            <a:r>
              <a:rPr lang="en-GB" sz="2800" dirty="0" smtClean="0"/>
              <a:t> </a:t>
            </a:r>
            <a:r>
              <a:rPr lang="en-GB" sz="2800" dirty="0" err="1" smtClean="0"/>
              <a:t>kartu</a:t>
            </a:r>
            <a:r>
              <a:rPr lang="en-GB" sz="2800" dirty="0" smtClean="0"/>
              <a:t> </a:t>
            </a:r>
            <a:r>
              <a:rPr lang="en-GB" sz="2800" dirty="0" err="1" smtClean="0"/>
              <a:t>anggota</a:t>
            </a:r>
            <a:r>
              <a:rPr lang="en-GB" sz="2800" dirty="0" smtClean="0"/>
              <a:t> </a:t>
            </a:r>
            <a:r>
              <a:rPr lang="en-GB" sz="2800" dirty="0" err="1" smtClean="0"/>
              <a:t>perpustakaan</a:t>
            </a:r>
            <a:r>
              <a:rPr lang="en-GB" sz="2800" dirty="0" smtClean="0"/>
              <a:t> </a:t>
            </a:r>
            <a:r>
              <a:rPr lang="en-GB" sz="2800" dirty="0" err="1" smtClean="0"/>
              <a:t>kepada</a:t>
            </a:r>
            <a:r>
              <a:rPr lang="en-GB" sz="2800" dirty="0" smtClean="0"/>
              <a:t> </a:t>
            </a:r>
            <a:r>
              <a:rPr lang="en-GB" sz="2800" dirty="0" err="1" smtClean="0"/>
              <a:t>pihak</a:t>
            </a:r>
            <a:r>
              <a:rPr lang="en-GB" sz="2800" dirty="0" smtClean="0"/>
              <a:t> lain.</a:t>
            </a:r>
            <a:endParaRPr lang="en-US" sz="2800" dirty="0" smtClean="0"/>
          </a:p>
          <a:p>
            <a:pPr algn="just">
              <a:defRPr/>
            </a:pPr>
            <a:r>
              <a:rPr lang="en-GB" sz="2800" dirty="0" err="1" smtClean="0"/>
              <a:t>Keterlambatan</a:t>
            </a:r>
            <a:r>
              <a:rPr lang="en-GB" sz="2800" dirty="0" smtClean="0"/>
              <a:t> </a:t>
            </a:r>
            <a:r>
              <a:rPr lang="en-GB" sz="2800" dirty="0" err="1" smtClean="0"/>
              <a:t>pengembalian</a:t>
            </a:r>
            <a:r>
              <a:rPr lang="en-GB" sz="2800" dirty="0" smtClean="0"/>
              <a:t> </a:t>
            </a:r>
            <a:r>
              <a:rPr lang="en-GB" sz="2800" dirty="0" err="1" smtClean="0"/>
              <a:t>pinjaman</a:t>
            </a:r>
            <a:r>
              <a:rPr lang="en-GB" sz="2800" dirty="0" smtClean="0"/>
              <a:t> </a:t>
            </a:r>
            <a:r>
              <a:rPr lang="en-GB" sz="2800" dirty="0" err="1" smtClean="0"/>
              <a:t>buku</a:t>
            </a:r>
            <a:r>
              <a:rPr lang="en-GB" sz="2800" dirty="0" smtClean="0"/>
              <a:t> </a:t>
            </a:r>
            <a:r>
              <a:rPr lang="en-GB" sz="2800" dirty="0" err="1" smtClean="0"/>
              <a:t>akan</a:t>
            </a:r>
            <a:r>
              <a:rPr lang="en-GB" sz="2800" dirty="0" smtClean="0"/>
              <a:t> </a:t>
            </a:r>
            <a:r>
              <a:rPr lang="en-GB" sz="2800" dirty="0" err="1" smtClean="0"/>
              <a:t>dikenakan</a:t>
            </a:r>
            <a:r>
              <a:rPr lang="en-GB" sz="2800" dirty="0" smtClean="0"/>
              <a:t> </a:t>
            </a:r>
            <a:r>
              <a:rPr lang="en-GB" sz="2800" dirty="0" err="1" smtClean="0"/>
              <a:t>denda</a:t>
            </a:r>
            <a:r>
              <a:rPr lang="en-GB" sz="2800" dirty="0" smtClean="0"/>
              <a:t> </a:t>
            </a:r>
            <a:r>
              <a:rPr lang="en-GB" sz="2800" dirty="0" err="1" smtClean="0"/>
              <a:t>perbuku</a:t>
            </a:r>
            <a:r>
              <a:rPr lang="en-GB" sz="2800" dirty="0" smtClean="0"/>
              <a:t> </a:t>
            </a:r>
            <a:r>
              <a:rPr lang="en-GB" sz="2800" dirty="0" err="1" smtClean="0"/>
              <a:t>perhari</a:t>
            </a:r>
            <a:r>
              <a:rPr lang="en-GB" sz="2800" dirty="0" smtClean="0"/>
              <a:t> </a:t>
            </a:r>
            <a:r>
              <a:rPr lang="en-GB" sz="2800" dirty="0" err="1" smtClean="0"/>
              <a:t>sesuai</a:t>
            </a:r>
            <a:r>
              <a:rPr lang="en-GB" sz="2800" dirty="0" smtClean="0"/>
              <a:t> </a:t>
            </a:r>
            <a:r>
              <a:rPr lang="en-GB" sz="2800" dirty="0" err="1" smtClean="0"/>
              <a:t>dengan</a:t>
            </a:r>
            <a:r>
              <a:rPr lang="en-GB" sz="2800" dirty="0" smtClean="0"/>
              <a:t> </a:t>
            </a:r>
            <a:r>
              <a:rPr lang="en-GB" sz="2800" dirty="0" err="1" smtClean="0"/>
              <a:t>ketentuan</a:t>
            </a:r>
            <a:r>
              <a:rPr lang="en-GB" sz="2800" dirty="0" smtClean="0"/>
              <a:t> yang </a:t>
            </a:r>
            <a:r>
              <a:rPr lang="en-GB" sz="2800" dirty="0" err="1" smtClean="0"/>
              <a:t>berlaku</a:t>
            </a:r>
            <a:r>
              <a:rPr lang="en-GB" sz="2800" dirty="0" smtClean="0"/>
              <a:t>.</a:t>
            </a:r>
            <a:endParaRPr lang="en-US" sz="2800" dirty="0" smtClean="0"/>
          </a:p>
          <a:p>
            <a:pPr algn="just">
              <a:defRPr/>
            </a:pPr>
            <a:r>
              <a:rPr lang="en-GB" sz="2800" dirty="0" err="1" smtClean="0"/>
              <a:t>Menghilangkan</a:t>
            </a:r>
            <a:r>
              <a:rPr lang="en-GB" sz="2800" dirty="0" smtClean="0"/>
              <a:t> </a:t>
            </a:r>
            <a:r>
              <a:rPr lang="en-GB" sz="2800" dirty="0" err="1" smtClean="0"/>
              <a:t>buku</a:t>
            </a:r>
            <a:r>
              <a:rPr lang="en-GB" sz="2800" dirty="0" smtClean="0"/>
              <a:t> yang </a:t>
            </a:r>
            <a:r>
              <a:rPr lang="en-GB" sz="2800" dirty="0" err="1" smtClean="0"/>
              <a:t>dipinjam</a:t>
            </a:r>
            <a:r>
              <a:rPr lang="en-GB" sz="2800" dirty="0" smtClean="0"/>
              <a:t> </a:t>
            </a:r>
            <a:r>
              <a:rPr lang="en-GB" sz="2800" dirty="0" err="1" smtClean="0"/>
              <a:t>harus</a:t>
            </a:r>
            <a:r>
              <a:rPr lang="en-GB" sz="2800" dirty="0" smtClean="0"/>
              <a:t> </a:t>
            </a:r>
            <a:r>
              <a:rPr lang="en-GB" sz="2800" dirty="0" err="1" smtClean="0"/>
              <a:t>mengganti</a:t>
            </a:r>
            <a:r>
              <a:rPr lang="en-GB" sz="2800" dirty="0" smtClean="0"/>
              <a:t> </a:t>
            </a:r>
            <a:r>
              <a:rPr lang="en-GB" sz="2800" dirty="0" err="1" smtClean="0"/>
              <a:t>dengan</a:t>
            </a:r>
            <a:r>
              <a:rPr lang="en-GB" sz="2800" dirty="0" smtClean="0"/>
              <a:t> </a:t>
            </a:r>
            <a:r>
              <a:rPr lang="en-GB" sz="2800" dirty="0" err="1" smtClean="0"/>
              <a:t>buku</a:t>
            </a:r>
            <a:r>
              <a:rPr lang="en-GB" sz="2800" dirty="0" smtClean="0"/>
              <a:t> yang </a:t>
            </a:r>
            <a:r>
              <a:rPr lang="en-GB" sz="2800" dirty="0" err="1" smtClean="0"/>
              <a:t>sama</a:t>
            </a:r>
            <a:r>
              <a:rPr lang="en-GB" sz="2800" dirty="0" smtClean="0"/>
              <a:t>/</a:t>
            </a:r>
            <a:r>
              <a:rPr lang="en-GB" sz="2800" dirty="0" err="1" smtClean="0"/>
              <a:t>sejenis</a:t>
            </a:r>
            <a:endParaRPr lang="en-US" sz="2000" dirty="0" smtClean="0"/>
          </a:p>
        </p:txBody>
      </p:sp>
      <p:pic>
        <p:nvPicPr>
          <p:cNvPr id="5" name="Content Placeholder 3" descr="E:\TU\AKREDITASI PERPUSTAKAAN 2018\New folder\IMG_789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085184"/>
            <a:ext cx="3347864" cy="16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6632"/>
            <a:ext cx="8229600" cy="136815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id-ID" dirty="0" smtClean="0">
                <a:latin typeface="Showcard Gothic" pitchFamily="82" charset="0"/>
              </a:rPr>
              <a:t>FASILITAS   PENELUSURAN  ONLINE</a:t>
            </a:r>
          </a:p>
          <a:p>
            <a:pPr algn="ctr">
              <a:buNone/>
            </a:pPr>
            <a:r>
              <a:rPr lang="id-ID" dirty="0" smtClean="0">
                <a:latin typeface="Showcard Gothic" pitchFamily="82" charset="0"/>
              </a:rPr>
              <a:t>DI   PERPUSTAKAAN</a:t>
            </a:r>
            <a:endParaRPr lang="id-ID" dirty="0">
              <a:latin typeface="Showcard Gothic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95095"/>
            <a:ext cx="3223470" cy="5084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255219"/>
            <a:ext cx="1329043" cy="2408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2132856"/>
            <a:ext cx="385910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8156">
            <a:off x="2061651" y="2172491"/>
            <a:ext cx="3679562" cy="287512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904656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Website </a:t>
            </a:r>
            <a:r>
              <a:rPr lang="en-US" dirty="0" err="1" smtClean="0">
                <a:solidFill>
                  <a:schemeClr val="bg1"/>
                </a:solidFill>
              </a:rPr>
              <a:t>Perpustakaan</a:t>
            </a:r>
            <a:r>
              <a:rPr lang="en-US" dirty="0" smtClean="0">
                <a:solidFill>
                  <a:schemeClr val="bg1"/>
                </a:solidFill>
              </a:rPr>
              <a:t> http</a:t>
            </a:r>
            <a:r>
              <a:rPr lang="en-US" dirty="0">
                <a:solidFill>
                  <a:schemeClr val="bg1"/>
                </a:solidFill>
              </a:rPr>
              <a:t>://</a:t>
            </a:r>
            <a:r>
              <a:rPr lang="en-US" dirty="0" smtClean="0">
                <a:solidFill>
                  <a:schemeClr val="bg1"/>
                </a:solidFill>
              </a:rPr>
              <a:t>lib.isi.ac.id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904656" cy="50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4321696"/>
            <a:ext cx="936104" cy="22322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2" y="116632"/>
            <a:ext cx="7704667" cy="158417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OPAC (Online Public Access Catalog)</a:t>
            </a:r>
            <a:br>
              <a:rPr lang="en-US" sz="3600" dirty="0" smtClean="0"/>
            </a:br>
            <a:r>
              <a:rPr lang="en-US" sz="3600" dirty="0" smtClean="0"/>
              <a:t>http://opac</a:t>
            </a:r>
            <a:r>
              <a:rPr lang="id-ID" sz="3600" dirty="0" smtClean="0"/>
              <a:t>.isi.ac.id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556"/>
          <a:stretch/>
        </p:blipFill>
        <p:spPr>
          <a:xfrm>
            <a:off x="982132" y="1988840"/>
            <a:ext cx="770466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d-ID" dirty="0" smtClean="0"/>
              <a:t>http://opac.pasca.isi.ac.id/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696"/>
          <a:stretch/>
        </p:blipFill>
        <p:spPr>
          <a:xfrm>
            <a:off x="477230" y="1340768"/>
            <a:ext cx="8286796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14810" y="857232"/>
            <a:ext cx="642942" cy="285752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id-ID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00100" y="285728"/>
            <a:ext cx="828652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00892" y="1500174"/>
            <a:ext cx="828652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87624" y="214290"/>
            <a:ext cx="7742094" cy="10001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OPAC versi Mobile UPT Perpustakaan ISI Yogyakarta </a:t>
            </a:r>
            <a:b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 Android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399083">
            <a:off x="4682724" y="1693429"/>
            <a:ext cx="3145171" cy="5044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5796">
            <a:off x="1372587" y="1459134"/>
            <a:ext cx="3325339" cy="46089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Ejournal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77280" y="1484784"/>
            <a:ext cx="123498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5904656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</a:rPr>
              <a:t>P</a:t>
            </a:r>
            <a:r>
              <a:rPr lang="id-ID" sz="2800" b="1" dirty="0" smtClean="0">
                <a:solidFill>
                  <a:schemeClr val="bg1"/>
                </a:solidFill>
              </a:rPr>
              <a:t>ROFIL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UPT PERPUSTAKAAN ISI YOGYAKARTA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496944" cy="4343400"/>
          </a:xfrm>
        </p:spPr>
        <p:txBody>
          <a:bodyPr>
            <a:noAutofit/>
          </a:bodyPr>
          <a:lstStyle/>
          <a:p>
            <a:pPr algn="just"/>
            <a:r>
              <a:rPr lang="id-ID" sz="2000" dirty="0" smtClean="0"/>
              <a:t>Perpustakaan ISI Yogyakarta merupakan UPT (Unit Pelaksana Teknis) perpustakaan perguruan tinggi negeri di lingkungan </a:t>
            </a:r>
            <a:r>
              <a:rPr lang="en-US" sz="2000" dirty="0" err="1" smtClean="0"/>
              <a:t>Kementerian</a:t>
            </a:r>
            <a:r>
              <a:rPr lang="en-US" sz="2000" dirty="0" smtClean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, </a:t>
            </a:r>
            <a:r>
              <a:rPr lang="en-US" sz="2000" dirty="0" err="1"/>
              <a:t>Kebudayaan</a:t>
            </a:r>
            <a:r>
              <a:rPr lang="en-US" sz="2000" dirty="0"/>
              <a:t>, </a:t>
            </a:r>
            <a:r>
              <a:rPr lang="en-US" sz="2000" dirty="0" err="1"/>
              <a:t>Riset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id-ID" sz="2000" dirty="0" smtClean="0"/>
              <a:t> yang berdiri bersamaan dengan lembaga induknya yaitu Institut Seni Indonesia Yogyakarta berdasarkan Keputusan Presiden RI Nomor 39/1984 tanggal 30 Mei 1984</a:t>
            </a:r>
            <a:r>
              <a:rPr lang="en-GB" sz="2000" dirty="0" smtClean="0"/>
              <a:t>. </a:t>
            </a:r>
            <a:endParaRPr lang="id-ID" sz="2000" dirty="0" smtClean="0"/>
          </a:p>
          <a:p>
            <a:pPr algn="just"/>
            <a:r>
              <a:rPr lang="en-GB" sz="2000" dirty="0" err="1" smtClean="0"/>
              <a:t>Koleksi</a:t>
            </a:r>
            <a:r>
              <a:rPr lang="en-GB" sz="2000" dirty="0" smtClean="0"/>
              <a:t> yang </a:t>
            </a:r>
            <a:r>
              <a:rPr lang="en-GB" sz="2000" dirty="0" err="1" smtClean="0"/>
              <a:t>dimiliki</a:t>
            </a:r>
            <a:r>
              <a:rPr lang="en-GB" sz="2000" dirty="0" smtClean="0"/>
              <a:t> </a:t>
            </a:r>
            <a:r>
              <a:rPr lang="id-ID" sz="2000" dirty="0" smtClean="0"/>
              <a:t>terdiri dari </a:t>
            </a:r>
            <a:r>
              <a:rPr lang="en-US" sz="2000" dirty="0" err="1" smtClean="0"/>
              <a:t>buku</a:t>
            </a:r>
            <a:r>
              <a:rPr lang="en-US" sz="2000" dirty="0" smtClean="0"/>
              <a:t> 36.313 </a:t>
            </a:r>
            <a:r>
              <a:rPr lang="en-US" sz="2000" dirty="0" err="1"/>
              <a:t>judul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62.743 </a:t>
            </a:r>
            <a:r>
              <a:rPr lang="en-US" sz="2000" dirty="0" err="1" smtClean="0"/>
              <a:t>eks</a:t>
            </a:r>
            <a:r>
              <a:rPr lang="en-US" sz="2000" dirty="0" smtClean="0"/>
              <a:t>, </a:t>
            </a:r>
            <a:r>
              <a:rPr lang="en-US" sz="2000" dirty="0" err="1" smtClean="0"/>
              <a:t>Karya</a:t>
            </a:r>
            <a:r>
              <a:rPr lang="en-US" sz="2000" dirty="0" smtClean="0"/>
              <a:t> TA &amp;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 14.305 </a:t>
            </a:r>
            <a:r>
              <a:rPr lang="en-US" sz="2000" dirty="0" err="1"/>
              <a:t>judul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15.550 </a:t>
            </a:r>
            <a:r>
              <a:rPr lang="en-US" sz="2000" dirty="0" err="1" smtClean="0"/>
              <a:t>eks</a:t>
            </a:r>
            <a:r>
              <a:rPr lang="en-US" sz="2000" dirty="0" smtClean="0"/>
              <a:t>, </a:t>
            </a:r>
            <a:r>
              <a:rPr lang="en-US" sz="2000" i="1" dirty="0" smtClean="0"/>
              <a:t>e-books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2.114 </a:t>
            </a:r>
            <a:r>
              <a:rPr lang="en-US" sz="2000" dirty="0" err="1" smtClean="0"/>
              <a:t>judul</a:t>
            </a:r>
            <a:r>
              <a:rPr lang="en-US" sz="2000" dirty="0" smtClean="0"/>
              <a:t>, </a:t>
            </a:r>
            <a:r>
              <a:rPr lang="en-US" sz="2000" dirty="0" err="1" smtClean="0"/>
              <a:t>Koleksi</a:t>
            </a:r>
            <a:r>
              <a:rPr lang="en-US" sz="2000" dirty="0" smtClean="0"/>
              <a:t> </a:t>
            </a:r>
            <a:r>
              <a:rPr lang="en-US" sz="2000" dirty="0"/>
              <a:t>audio visual </a:t>
            </a:r>
            <a:r>
              <a:rPr lang="en-US" sz="2000" dirty="0" smtClean="0"/>
              <a:t>1.762 </a:t>
            </a:r>
            <a:r>
              <a:rPr lang="en-US" sz="2000" dirty="0" err="1" smtClean="0"/>
              <a:t>judul</a:t>
            </a:r>
            <a:r>
              <a:rPr lang="en-US" sz="2000" dirty="0" smtClean="0"/>
              <a:t> </a:t>
            </a:r>
          </a:p>
          <a:p>
            <a:pPr algn="just"/>
            <a:r>
              <a:rPr lang="en-GB" sz="2000" dirty="0" err="1" smtClean="0"/>
              <a:t>Sebagian</a:t>
            </a:r>
            <a:r>
              <a:rPr lang="en-GB" sz="2000" dirty="0" smtClean="0"/>
              <a:t> </a:t>
            </a:r>
            <a:r>
              <a:rPr lang="en-GB" sz="2000" dirty="0" err="1" smtClean="0"/>
              <a:t>besar</a:t>
            </a:r>
            <a:r>
              <a:rPr lang="en-GB" sz="2000" dirty="0" smtClean="0"/>
              <a:t> </a:t>
            </a:r>
            <a:r>
              <a:rPr lang="en-GB" sz="2000" dirty="0" err="1" smtClean="0"/>
              <a:t>koleksi</a:t>
            </a:r>
            <a:r>
              <a:rPr lang="en-GB" sz="2000" dirty="0" smtClean="0"/>
              <a:t> </a:t>
            </a:r>
            <a:r>
              <a:rPr lang="en-GB" sz="2000" dirty="0" err="1" smtClean="0"/>
              <a:t>perpustakaan</a:t>
            </a:r>
            <a:r>
              <a:rPr lang="en-GB" sz="2000" dirty="0" smtClean="0"/>
              <a:t> </a:t>
            </a:r>
            <a:r>
              <a:rPr lang="en-GB" sz="2000" dirty="0" err="1" smtClean="0"/>
              <a:t>berhubungan</a:t>
            </a:r>
            <a:r>
              <a:rPr lang="en-GB" sz="2000" dirty="0" smtClean="0"/>
              <a:t> </a:t>
            </a:r>
            <a:r>
              <a:rPr lang="en-GB" sz="2000" dirty="0" err="1" smtClean="0"/>
              <a:t>dengan</a:t>
            </a:r>
            <a:r>
              <a:rPr lang="en-GB" sz="2000" dirty="0" smtClean="0"/>
              <a:t> </a:t>
            </a:r>
            <a:r>
              <a:rPr lang="en-GB" sz="2000" dirty="0" err="1" smtClean="0"/>
              <a:t>bidang</a:t>
            </a:r>
            <a:r>
              <a:rPr lang="en-GB" sz="2000" dirty="0" smtClean="0"/>
              <a:t> </a:t>
            </a:r>
            <a:r>
              <a:rPr lang="en-GB" sz="2000" dirty="0" err="1" smtClean="0"/>
              <a:t>seni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budaya</a:t>
            </a:r>
            <a:r>
              <a:rPr lang="en-GB" sz="2000" dirty="0" smtClean="0"/>
              <a:t>. Hal </a:t>
            </a:r>
            <a:r>
              <a:rPr lang="en-GB" sz="2000" dirty="0" err="1" smtClean="0"/>
              <a:t>tersebut</a:t>
            </a:r>
            <a:r>
              <a:rPr lang="en-GB" sz="2000" dirty="0" smtClean="0"/>
              <a:t> </a:t>
            </a:r>
            <a:r>
              <a:rPr lang="en-GB" sz="2000" dirty="0" err="1" smtClean="0"/>
              <a:t>sebagai</a:t>
            </a:r>
            <a:r>
              <a:rPr lang="en-GB" sz="2000" dirty="0" smtClean="0"/>
              <a:t> </a:t>
            </a:r>
            <a:r>
              <a:rPr lang="en-GB" sz="2000" dirty="0" err="1" smtClean="0"/>
              <a:t>wujud</a:t>
            </a:r>
            <a:r>
              <a:rPr lang="en-GB" sz="2000" dirty="0" smtClean="0"/>
              <a:t> </a:t>
            </a:r>
            <a:r>
              <a:rPr lang="en-GB" sz="2000" dirty="0" err="1" smtClean="0"/>
              <a:t>komitmen</a:t>
            </a:r>
            <a:r>
              <a:rPr lang="en-GB" sz="2000" dirty="0" smtClean="0"/>
              <a:t> </a:t>
            </a:r>
            <a:r>
              <a:rPr lang="en-GB" sz="2000" dirty="0" err="1" smtClean="0"/>
              <a:t>lembaga</a:t>
            </a:r>
            <a:r>
              <a:rPr lang="en-GB" sz="2000" dirty="0" smtClean="0"/>
              <a:t> </a:t>
            </a:r>
            <a:r>
              <a:rPr lang="en-GB" sz="2000" dirty="0" err="1" smtClean="0"/>
              <a:t>induknya</a:t>
            </a:r>
            <a:r>
              <a:rPr lang="en-GB" sz="2000" dirty="0" smtClean="0"/>
              <a:t> (ISI Yogyakarta) </a:t>
            </a:r>
            <a:r>
              <a:rPr lang="en-GB" sz="2000" dirty="0" err="1" smtClean="0"/>
              <a:t>menuju</a:t>
            </a:r>
            <a:r>
              <a:rPr lang="en-GB" sz="2000" dirty="0" smtClean="0"/>
              <a:t> </a:t>
            </a:r>
            <a:r>
              <a:rPr lang="en-GB" sz="2000" i="1" dirty="0" err="1" smtClean="0"/>
              <a:t>center</a:t>
            </a:r>
            <a:r>
              <a:rPr lang="en-GB" sz="2000" i="1" dirty="0" smtClean="0"/>
              <a:t> of excellence</a:t>
            </a:r>
            <a:r>
              <a:rPr lang="en-GB" sz="2000" dirty="0" smtClean="0"/>
              <a:t> (</a:t>
            </a:r>
            <a:r>
              <a:rPr lang="en-GB" sz="2000" dirty="0" err="1" smtClean="0"/>
              <a:t>pusat</a:t>
            </a:r>
            <a:r>
              <a:rPr lang="en-GB" sz="2000" dirty="0" smtClean="0"/>
              <a:t> </a:t>
            </a:r>
            <a:r>
              <a:rPr lang="en-GB" sz="2000" dirty="0" err="1" smtClean="0"/>
              <a:t>unggulan</a:t>
            </a:r>
            <a:r>
              <a:rPr lang="en-GB" sz="2000" dirty="0" smtClean="0"/>
              <a:t>) </a:t>
            </a:r>
            <a:r>
              <a:rPr lang="en-GB" sz="2000" dirty="0" err="1" smtClean="0"/>
              <a:t>bidang</a:t>
            </a:r>
            <a:r>
              <a:rPr lang="en-GB" sz="2000" dirty="0" smtClean="0"/>
              <a:t> </a:t>
            </a:r>
            <a:r>
              <a:rPr lang="en-GB" sz="2000" dirty="0" err="1" smtClean="0"/>
              <a:t>Penciptaan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Pengkajian</a:t>
            </a:r>
            <a:r>
              <a:rPr lang="en-GB" sz="2000" dirty="0" smtClean="0"/>
              <a:t> </a:t>
            </a:r>
            <a:r>
              <a:rPr lang="en-GB" sz="2000" dirty="0" err="1" smtClean="0"/>
              <a:t>Seni</a:t>
            </a:r>
            <a:r>
              <a:rPr lang="en-GB" sz="2000" dirty="0" smtClean="0"/>
              <a:t>.</a:t>
            </a:r>
            <a:r>
              <a:rPr lang="id-ID" sz="2000" dirty="0" smtClean="0"/>
              <a:t> </a:t>
            </a:r>
          </a:p>
          <a:p>
            <a:pPr algn="just"/>
            <a:r>
              <a:rPr lang="id-ID" sz="2000" dirty="0" smtClean="0"/>
              <a:t>Jumlah SDM di perpustakaan ada 19 orang (1</a:t>
            </a:r>
            <a:r>
              <a:rPr lang="en-US" sz="2000" dirty="0" smtClean="0"/>
              <a:t>2</a:t>
            </a:r>
            <a:r>
              <a:rPr lang="id-ID" sz="2000" dirty="0" smtClean="0"/>
              <a:t> pustakawan + </a:t>
            </a:r>
            <a:r>
              <a:rPr lang="en-US" sz="2000" dirty="0" smtClean="0"/>
              <a:t>7</a:t>
            </a:r>
            <a:r>
              <a:rPr lang="id-ID" sz="2000" dirty="0" smtClean="0"/>
              <a:t> Administrasi)</a:t>
            </a:r>
          </a:p>
          <a:p>
            <a:pPr algn="just"/>
            <a:r>
              <a:rPr lang="id-ID" sz="2000" dirty="0" smtClean="0"/>
              <a:t>Pada tahun 2015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diperbaharui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2018 </a:t>
            </a:r>
            <a:r>
              <a:rPr lang="id-ID" sz="2000" dirty="0" smtClean="0"/>
              <a:t>UPT Perpustakaan ISI Yogyakarta telah dinyatakan sebagai perpustakaan perguruan tinggi terakreditasi dengan nilai</a:t>
            </a:r>
            <a:r>
              <a:rPr lang="id-ID" sz="2000" b="1" dirty="0" smtClean="0"/>
              <a:t> “A” </a:t>
            </a:r>
            <a:r>
              <a:rPr lang="id-ID" sz="2000" dirty="0" smtClean="0"/>
              <a:t>oleh Perpustakaan Nasional RI.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0"/>
            <a:ext cx="978896" cy="103383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6804" y="108488"/>
            <a:ext cx="4919692" cy="87224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Ejournal</a:t>
            </a:r>
            <a:r>
              <a:rPr lang="en-US" dirty="0" smtClean="0">
                <a:solidFill>
                  <a:srgbClr val="FFFF00"/>
                </a:solidFill>
              </a:rPr>
              <a:t> ISI Yogyakarta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96" y="713859"/>
            <a:ext cx="8964488" cy="558924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1200" b="1" dirty="0" smtClean="0"/>
              <a:t>Journal of Urban Society's Arts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1200" b="1" dirty="0" smtClean="0"/>
              <a:t>Resital: Jurnal Seni Pertunjukan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1200" b="1" dirty="0" smtClean="0"/>
              <a:t>REKAM: Jurnal Fotografi, Televisi, dan Animasi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1200" b="1" dirty="0" smtClean="0"/>
              <a:t>IJCAS</a:t>
            </a:r>
            <a:r>
              <a:rPr lang="id-ID" sz="1200" dirty="0" smtClean="0"/>
              <a:t> (International Journal of Creative and Arts</a:t>
            </a:r>
            <a:r>
              <a:rPr lang="en-GB" sz="1200" dirty="0" smtClean="0"/>
              <a:t> </a:t>
            </a:r>
            <a:r>
              <a:rPr lang="id-ID" sz="1200" dirty="0" smtClean="0"/>
              <a:t>Studies)</a:t>
            </a:r>
            <a:endParaRPr lang="en-US" sz="1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1200" b="1" dirty="0" err="1" smtClean="0"/>
              <a:t>Wayang</a:t>
            </a:r>
            <a:r>
              <a:rPr lang="en-US" sz="1200" b="1" dirty="0" smtClean="0"/>
              <a:t> Nusantara: Journal of Puppetry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200" b="1" dirty="0" smtClean="0"/>
              <a:t>Sense : Journal of Film and Television Studies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200" b="1" dirty="0" smtClean="0"/>
              <a:t>CORAK </a:t>
            </a:r>
            <a:r>
              <a:rPr lang="en-US" sz="1200" dirty="0" err="1" smtClean="0"/>
              <a:t>Jurnal</a:t>
            </a:r>
            <a:r>
              <a:rPr lang="en-US" sz="1200" dirty="0" smtClean="0"/>
              <a:t> </a:t>
            </a:r>
            <a:r>
              <a:rPr lang="en-US" sz="1200" dirty="0" err="1" smtClean="0"/>
              <a:t>Seni</a:t>
            </a:r>
            <a:r>
              <a:rPr lang="en-US" sz="1200" dirty="0" smtClean="0"/>
              <a:t> </a:t>
            </a:r>
            <a:r>
              <a:rPr lang="en-US" sz="1200" dirty="0" err="1" smtClean="0"/>
              <a:t>Kriya</a:t>
            </a:r>
            <a:endParaRPr lang="id-ID" sz="1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1200" b="1" dirty="0" err="1" smtClean="0"/>
              <a:t>spectā</a:t>
            </a:r>
            <a:r>
              <a:rPr lang="en-US" sz="1200" b="1" dirty="0" smtClean="0"/>
              <a:t>: Journal of Photography, Arts, and Media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1200" b="1" dirty="0" smtClean="0"/>
              <a:t>TONIL: Jurnal Kajian Sastra, Teater dan Sinema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1200" b="1" dirty="0" smtClean="0"/>
              <a:t>Dance &amp; Theatre Review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200" b="1" dirty="0" smtClean="0"/>
              <a:t>PROMUSIKA </a:t>
            </a:r>
            <a:r>
              <a:rPr lang="en-US" sz="1200" dirty="0" err="1" smtClean="0"/>
              <a:t>Jurnal</a:t>
            </a:r>
            <a:r>
              <a:rPr lang="en-US" sz="1200" dirty="0" smtClean="0"/>
              <a:t> </a:t>
            </a:r>
            <a:r>
              <a:rPr lang="en-US" sz="1200" dirty="0" err="1" smtClean="0"/>
              <a:t>Pengkajian</a:t>
            </a:r>
            <a:r>
              <a:rPr lang="en-US" sz="1200" dirty="0" smtClean="0"/>
              <a:t>, </a:t>
            </a:r>
            <a:r>
              <a:rPr lang="en-US" sz="1200" dirty="0" err="1" smtClean="0"/>
              <a:t>Penyajian</a:t>
            </a:r>
            <a:r>
              <a:rPr lang="en-US" sz="1200" dirty="0" smtClean="0"/>
              <a:t>,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Penciptaan</a:t>
            </a:r>
            <a:r>
              <a:rPr lang="en-US" sz="1200" dirty="0" smtClean="0"/>
              <a:t> </a:t>
            </a:r>
            <a:r>
              <a:rPr lang="en-US" sz="1200" dirty="0" err="1" smtClean="0"/>
              <a:t>Musik</a:t>
            </a:r>
            <a:endParaRPr lang="en-US" sz="1200" b="1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1200" b="1" dirty="0" smtClean="0"/>
              <a:t>ARS </a:t>
            </a:r>
            <a:r>
              <a:rPr lang="en-US" sz="1200" b="1" dirty="0"/>
              <a:t>(</a:t>
            </a:r>
            <a:r>
              <a:rPr lang="en-US" sz="1200" dirty="0" err="1"/>
              <a:t>Jurnal</a:t>
            </a:r>
            <a:r>
              <a:rPr lang="en-US" sz="1200" dirty="0"/>
              <a:t> </a:t>
            </a:r>
            <a:r>
              <a:rPr lang="en-US" sz="1200" dirty="0" err="1"/>
              <a:t>Seni</a:t>
            </a:r>
            <a:r>
              <a:rPr lang="en-US" sz="1200" dirty="0"/>
              <a:t> </a:t>
            </a:r>
            <a:r>
              <a:rPr lang="en-US" sz="1200" dirty="0" err="1"/>
              <a:t>Rupa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 smtClean="0"/>
              <a:t>Desain</a:t>
            </a:r>
            <a:r>
              <a:rPr lang="en-US" sz="1200" dirty="0" smtClean="0"/>
              <a:t>)</a:t>
            </a:r>
            <a:endParaRPr lang="id-ID" sz="1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1200" b="1" dirty="0" smtClean="0"/>
              <a:t>LINTAS RUANG </a:t>
            </a:r>
            <a:r>
              <a:rPr lang="en-US" sz="1200" dirty="0" err="1" smtClean="0"/>
              <a:t>Jurnal</a:t>
            </a:r>
            <a:r>
              <a:rPr lang="en-US" sz="1200" dirty="0" smtClean="0"/>
              <a:t> </a:t>
            </a:r>
            <a:r>
              <a:rPr lang="en-US" sz="1200" dirty="0" err="1" smtClean="0"/>
              <a:t>Desain</a:t>
            </a:r>
            <a:r>
              <a:rPr lang="en-US" sz="1200" dirty="0" smtClean="0"/>
              <a:t> Interior</a:t>
            </a:r>
            <a:endParaRPr lang="en-US" sz="1200" b="1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id-ID" sz="1200" b="1" dirty="0" smtClean="0"/>
              <a:t>PRODUCTUM  (</a:t>
            </a:r>
            <a:r>
              <a:rPr lang="id-ID" sz="1200" dirty="0" smtClean="0"/>
              <a:t>Program Studi Desain Produk)</a:t>
            </a:r>
            <a:endParaRPr lang="id-ID" sz="1200" b="1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id-ID" sz="1200" b="1" dirty="0" smtClean="0"/>
              <a:t>JURNAL TATA KELOLA SENI</a:t>
            </a:r>
            <a:r>
              <a:rPr lang="id-ID" sz="1200" dirty="0" smtClean="0"/>
              <a:t> (pascasarjana)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1200" b="1" dirty="0" smtClean="0"/>
              <a:t>INVENSI (</a:t>
            </a:r>
            <a:r>
              <a:rPr lang="id-ID" sz="1200" dirty="0" smtClean="0"/>
              <a:t>Program Studi Penciptaan dan Pengkajian Seni)</a:t>
            </a:r>
            <a:endParaRPr lang="en-US" sz="1200" b="1" dirty="0"/>
          </a:p>
          <a:p>
            <a:pPr marL="514350" indent="-514350" algn="just">
              <a:buFont typeface="+mj-lt"/>
              <a:buAutoNum type="arabicPeriod"/>
            </a:pPr>
            <a:r>
              <a:rPr lang="en-US" sz="1200" b="1" dirty="0" smtClean="0"/>
              <a:t>Journal of Animation and Games Studies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1200" b="1" dirty="0" smtClean="0"/>
              <a:t>J</a:t>
            </a:r>
            <a:r>
              <a:rPr lang="en-GB" sz="1200" b="1" dirty="0" smtClean="0"/>
              <a:t>OCIAISI </a:t>
            </a:r>
            <a:r>
              <a:rPr lang="en-GB" sz="1200" dirty="0" smtClean="0"/>
              <a:t>(</a:t>
            </a:r>
            <a:r>
              <a:rPr lang="id-ID" sz="1200" dirty="0" smtClean="0"/>
              <a:t>Journal of contemporary indonesia art</a:t>
            </a:r>
            <a:r>
              <a:rPr lang="en-GB" sz="1200" dirty="0" smtClean="0"/>
              <a:t>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200" b="1" dirty="0" err="1" smtClean="0"/>
              <a:t>DeKaVe</a:t>
            </a:r>
            <a:r>
              <a:rPr lang="en-US" sz="1200" b="1" dirty="0" smtClean="0"/>
              <a:t> </a:t>
            </a:r>
            <a:r>
              <a:rPr lang="en-US" sz="1200" dirty="0" err="1"/>
              <a:t>Jurnal</a:t>
            </a:r>
            <a:r>
              <a:rPr lang="en-US" sz="1200" dirty="0"/>
              <a:t> </a:t>
            </a:r>
            <a:r>
              <a:rPr lang="en-US" sz="1200" dirty="0" err="1"/>
              <a:t>Disain</a:t>
            </a:r>
            <a:r>
              <a:rPr lang="en-US" sz="1200" dirty="0"/>
              <a:t> </a:t>
            </a:r>
            <a:r>
              <a:rPr lang="en-US" sz="1200" dirty="0" err="1"/>
              <a:t>Komunikasi</a:t>
            </a:r>
            <a:r>
              <a:rPr lang="en-US" sz="1200" dirty="0"/>
              <a:t> Visual</a:t>
            </a:r>
            <a:endParaRPr lang="en-US" sz="1200" b="1" dirty="0"/>
          </a:p>
          <a:p>
            <a:pPr marL="514350" indent="-514350" algn="just">
              <a:buFont typeface="+mj-lt"/>
              <a:buAutoNum type="arabicPeriod"/>
            </a:pPr>
            <a:r>
              <a:rPr lang="en-US" sz="1200" b="1" dirty="0" smtClean="0"/>
              <a:t>JOGED </a:t>
            </a:r>
            <a:r>
              <a:rPr lang="en-US" sz="1200" dirty="0" err="1"/>
              <a:t>Jurnal</a:t>
            </a:r>
            <a:r>
              <a:rPr lang="en-US" sz="1200" dirty="0"/>
              <a:t> </a:t>
            </a:r>
            <a:r>
              <a:rPr lang="en-US" sz="1200" dirty="0" err="1"/>
              <a:t>Seni</a:t>
            </a:r>
            <a:r>
              <a:rPr lang="en-US" sz="1200" dirty="0"/>
              <a:t> </a:t>
            </a:r>
            <a:r>
              <a:rPr lang="en-US" sz="1200" dirty="0" err="1"/>
              <a:t>Tari</a:t>
            </a:r>
            <a:endParaRPr lang="en-US" sz="1200" b="1" dirty="0"/>
          </a:p>
          <a:p>
            <a:pPr marL="514350" indent="-514350" algn="just">
              <a:buFont typeface="+mj-lt"/>
              <a:buAutoNum type="arabicPeriod"/>
            </a:pPr>
            <a:r>
              <a:rPr lang="en-US" sz="1200" b="1" dirty="0" smtClean="0"/>
              <a:t>SELONDING </a:t>
            </a:r>
            <a:r>
              <a:rPr lang="en-US" sz="1200" dirty="0" err="1" smtClean="0"/>
              <a:t>Jurnal</a:t>
            </a:r>
            <a:r>
              <a:rPr lang="en-US" sz="1200" dirty="0" smtClean="0"/>
              <a:t> </a:t>
            </a:r>
            <a:r>
              <a:rPr lang="en-US" sz="1200" dirty="0" err="1" smtClean="0"/>
              <a:t>Etnomusikologi</a:t>
            </a:r>
            <a:endParaRPr lang="id-ID" sz="12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1200" b="1" dirty="0" smtClean="0"/>
              <a:t>Indonesian Journal Of Performing Arts Education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200" b="1" dirty="0" err="1" smtClean="0"/>
              <a:t>Jurnal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Pengabdian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Seni</a:t>
            </a:r>
            <a:r>
              <a:rPr lang="en-US" sz="1200" b="1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8238"/>
            <a:ext cx="3888432" cy="432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itle 1"/>
          <p:cNvSpPr txBox="1">
            <a:spLocks/>
          </p:cNvSpPr>
          <p:nvPr/>
        </p:nvSpPr>
        <p:spPr>
          <a:xfrm>
            <a:off x="4116804" y="5866979"/>
            <a:ext cx="4919692" cy="8722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</a:rPr>
              <a:t>https://</a:t>
            </a:r>
            <a:r>
              <a:rPr lang="en-US" dirty="0" smtClean="0">
                <a:solidFill>
                  <a:srgbClr val="FFFF00"/>
                </a:solidFill>
              </a:rPr>
              <a:t>journal.isi.ac.id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3176"/>
            <a:ext cx="8748464" cy="551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187624" y="170637"/>
            <a:ext cx="7344816" cy="95410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Koleksi</a:t>
            </a:r>
            <a:r>
              <a:rPr lang="en-US" sz="2800" b="1" dirty="0" smtClean="0"/>
              <a:t> Digital</a:t>
            </a:r>
          </a:p>
          <a:p>
            <a:pPr algn="ctr"/>
            <a:r>
              <a:rPr lang="en-US" sz="2800" dirty="0" smtClean="0"/>
              <a:t>http://digilib.isi.ac.id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Penelusuran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terintergrasi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http://</a:t>
            </a:r>
            <a:r>
              <a:rPr lang="en-US" dirty="0" smtClean="0">
                <a:solidFill>
                  <a:schemeClr val="bg1"/>
                </a:solidFill>
              </a:rPr>
              <a:t>lib</a:t>
            </a:r>
            <a:r>
              <a:rPr lang="id-ID" dirty="0" smtClean="0">
                <a:solidFill>
                  <a:schemeClr val="bg1"/>
                </a:solidFill>
              </a:rPr>
              <a:t>.isi.ac.id/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5" y="1412776"/>
            <a:ext cx="8061289" cy="465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74236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80729"/>
            <a:ext cx="6234425" cy="1332047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JOGJA LIBRARY FOR ALL (4</a:t>
            </a:r>
            <a:r>
              <a:rPr lang="id-ID" sz="3600" dirty="0" smtClean="0">
                <a:solidFill>
                  <a:schemeClr val="bg1"/>
                </a:solidFill>
              </a:rPr>
              <a:t>0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http://jogjalib.com/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2529" y="1580165"/>
            <a:ext cx="7323900" cy="509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-16943" y="6488668"/>
            <a:ext cx="2623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1.000.000 </a:t>
            </a:r>
            <a:r>
              <a:rPr lang="en-US" dirty="0" err="1"/>
              <a:t>Buku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54" y="80729"/>
            <a:ext cx="1793959" cy="10801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83152" cy="65403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d-ID" dirty="0" smtClean="0"/>
              <a:t>http://onesearch.id/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712968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00" y="130622"/>
            <a:ext cx="8229600" cy="92211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dirty="0" smtClean="0"/>
              <a:t>http://rama.ristekbrin.go.id/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827584" y="119675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dirty="0" smtClean="0"/>
              <a:t>Berisi laporan hasil penelitian baik berupa laporan tugas akhir,  laporan penelitian  yang tidak terpublikasi di jurnal, konferensi maupun buku yang diintegrasikan dari Repositori Perguruan Tinggi dan Lembaga Penelitian di Indonesia.</a:t>
            </a:r>
            <a:endParaRPr lang="id-ID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703" y="2432676"/>
            <a:ext cx="806489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dirty="0" smtClean="0"/>
              <a:t>http://e-resources.perpusnas.go.id/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539552" y="128586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Untuk memenuhi kebutuhan pemustaka, kami melanggan berbagai bahan perpustakaan digital online (e-Resources) seperti jurnal , ebook, dan karya-karya referensi online lainnya.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57430"/>
            <a:ext cx="8136904" cy="4241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280920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01781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75656" y="260648"/>
            <a:ext cx="7056784" cy="922114"/>
          </a:xfrm>
          <a:prstGeom prst="rect">
            <a:avLst/>
          </a:prstGeom>
          <a:ln w="22225" cap="rnd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MEDIA SOSIAL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27" y="1566555"/>
            <a:ext cx="2463400" cy="1656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888" y="1612455"/>
            <a:ext cx="2592287" cy="1558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983" y="4462228"/>
            <a:ext cx="2953071" cy="1464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971" y="3006497"/>
            <a:ext cx="2701812" cy="1368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855" y="4445339"/>
            <a:ext cx="2361471" cy="25671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6420" y="5692481"/>
            <a:ext cx="2255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b="1" dirty="0" smtClean="0"/>
              <a:t>081578418927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766640" y="3094076"/>
            <a:ext cx="2443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perpus_isi_jogja</a:t>
            </a:r>
            <a:r>
              <a:rPr lang="en-US" sz="2400" b="1" dirty="0"/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87638" y="3047909"/>
            <a:ext cx="1367682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2400" b="1" dirty="0"/>
              <a:t>@</a:t>
            </a:r>
            <a:r>
              <a:rPr lang="en-US" sz="2400" b="1" dirty="0" err="1"/>
              <a:t>IsiUPT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6141929" y="5692481"/>
            <a:ext cx="2232246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400" b="1" dirty="0" err="1"/>
              <a:t>perpusISIJogja</a:t>
            </a:r>
            <a:r>
              <a:rPr lang="en-US" sz="2400" b="1" dirty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20602" y="4123564"/>
            <a:ext cx="267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bit.ly/</a:t>
            </a:r>
            <a:r>
              <a:rPr lang="en-US" sz="2400" b="1" dirty="0" err="1"/>
              <a:t>liveperpusisi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20802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736" y="1516167"/>
            <a:ext cx="5328592" cy="3620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152" y="5198237"/>
            <a:ext cx="6275759" cy="59670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id-ID" dirty="0" smtClean="0"/>
              <a:t>Terimakasi</a:t>
            </a:r>
            <a:r>
              <a:rPr lang="en-US" dirty="0" smtClean="0"/>
              <a:t>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85820"/>
            <a:ext cx="1302541" cy="1368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2938388"/>
            <a:ext cx="1186081" cy="2041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5" y="3061762"/>
            <a:ext cx="1419026" cy="207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2362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Content Placeholder 5" descr="akreditasi-2015-550x7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00200"/>
            <a:ext cx="351044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Content Placeholder 6" descr="akreditasi-perpus-2018-550x3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628800"/>
            <a:ext cx="403860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66DB-23F0-423B-B7BA-1A75FBD2E07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algn="ctr">
              <a:spcBef>
                <a:spcPct val="0"/>
              </a:spcBef>
            </a:pPr>
            <a:r>
              <a:rPr lang="en-US" sz="4000" dirty="0" smtClean="0"/>
              <a:t>SERTIFIKAT AKREDITASI PERPUSTAKAAN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608" y="2870448"/>
            <a:ext cx="1278868" cy="135064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4639"/>
            <a:ext cx="8229600" cy="49711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err="1" smtClean="0"/>
              <a:t>Mewujudkan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Perpustakaan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sebagai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penyedia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informasi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bidang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budaya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lengkap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relevan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mendukung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kegiatan</a:t>
            </a:r>
            <a:r>
              <a:rPr lang="en-US" sz="2400" b="1" dirty="0" smtClean="0"/>
              <a:t> Tri Dharma </a:t>
            </a:r>
            <a:r>
              <a:rPr lang="en-US" sz="2400" b="1" dirty="0" err="1" smtClean="0"/>
              <a:t>perguruan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tinggi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mewujudkan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perpustakaan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sebagai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Pusat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Pelayanan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Disiplin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Ilmu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Bidang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Budaya</a:t>
            </a:r>
            <a:r>
              <a:rPr lang="en-US" sz="2400" b="1" dirty="0" smtClean="0"/>
              <a:t>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03848" y="288464"/>
            <a:ext cx="4261229" cy="7780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id-ID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ISI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PERPUSTAKAAN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700" name="Picture 4" descr="Hasil gambar untuk perpustakaan isi yogyaka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26" y="2822170"/>
            <a:ext cx="7920880" cy="40003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8128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6522"/>
            <a:ext cx="1194920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8398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0"/>
          <a:stretch/>
        </p:blipFill>
        <p:spPr>
          <a:xfrm>
            <a:off x="1412" y="0"/>
            <a:ext cx="9115425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16115" y="136360"/>
            <a:ext cx="5470793" cy="7780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id-ID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ISI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633" y="1196299"/>
            <a:ext cx="9036495" cy="5518548"/>
          </a:xfrm>
        </p:spPr>
        <p:txBody>
          <a:bodyPr>
            <a:normAutofit lnSpcReduction="10000"/>
          </a:bodyPr>
          <a:lstStyle/>
          <a:p>
            <a:pPr marL="624078" lvl="0" indent="-514350" algn="just">
              <a:buFont typeface="+mj-lt"/>
              <a:buAutoNum type="arabicPeriod"/>
            </a:pP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Menyediakan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koleksi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dan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sumber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informasi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bidang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seni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dan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budaya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yang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dibutuhkan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pemustaka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624078" lvl="0" indent="-514350" algn="just">
              <a:buFont typeface="+mj-lt"/>
              <a:buAutoNum type="arabicPeriod"/>
            </a:pP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Menyelenggarakan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proses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pengelolaan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koleksi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dan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informasi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dalam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rangka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mewujudkan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layanan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prima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perpustakaan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624078" lvl="0" indent="-514350" algn="just">
              <a:buFont typeface="+mj-lt"/>
              <a:buAutoNum type="arabicPeriod"/>
            </a:pP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Meningkatkan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mutu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layanan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perpustakaan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yang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berorientasi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pemustaka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cepat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tepat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dan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mudah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).</a:t>
            </a:r>
          </a:p>
          <a:p>
            <a:pPr marL="624078" lvl="0" indent="-514350" algn="just">
              <a:buFont typeface="+mj-lt"/>
              <a:buAutoNum type="arabicPeriod"/>
            </a:pP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Mengoptimalkan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penerapan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teknologi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informasi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dan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komunikasi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dalam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layanan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perpustakaan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pelestarian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dan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pendokumentasian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karya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seni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tradisi</a:t>
            </a:r>
            <a:endParaRPr lang="en-US" b="1" dirty="0" smtClean="0">
              <a:solidFill>
                <a:srgbClr val="002060"/>
              </a:solidFill>
              <a:latin typeface="+mj-lt"/>
            </a:endParaRPr>
          </a:p>
          <a:p>
            <a:pPr marL="624078" lvl="0" indent="-514350" algn="just">
              <a:buFont typeface="+mj-lt"/>
              <a:buAutoNum type="arabicPeriod"/>
            </a:pP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Mengembangkan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kerjasama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secara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aktif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dengan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perpustakaan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dan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lembaga-lembaga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penyedia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informasi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lainnya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Mengembangkan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perpustakaan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berbasis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Standar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Nasional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Indonesia (SNI)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Perpustakaan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Perguruan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Tinggi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362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9088244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018" y="4496706"/>
            <a:ext cx="603556" cy="3414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662" y="4994542"/>
            <a:ext cx="2164268" cy="1365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6084168" y="4793217"/>
            <a:ext cx="49842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 -7.851914397754768, 110.35578530410562</a:t>
            </a:r>
          </a:p>
        </p:txBody>
      </p:sp>
    </p:spTree>
    <p:extLst>
      <p:ext uri="{BB962C8B-B14F-4D97-AF65-F5344CB8AC3E}">
        <p14:creationId xmlns:p14="http://schemas.microsoft.com/office/powerpoint/2010/main" val="25022706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35404"/>
            <a:ext cx="6923112" cy="6286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sz="2800" b="1" dirty="0" smtClean="0">
                <a:solidFill>
                  <a:schemeClr val="bg1"/>
                </a:solidFill>
                <a:latin typeface="Britannic Bold" pitchFamily="34" charset="0"/>
              </a:rPr>
              <a:t>JENIS PELAYANAN PERPUSTAKAAN</a:t>
            </a:r>
            <a:endParaRPr lang="en-US" sz="2800" b="1" dirty="0" smtClean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000108"/>
            <a:ext cx="8153400" cy="5093188"/>
          </a:xfrm>
        </p:spPr>
        <p:txBody>
          <a:bodyPr>
            <a:normAutofit fontScale="85000" lnSpcReduction="10000"/>
          </a:bodyPr>
          <a:lstStyle/>
          <a:p>
            <a:pPr algn="just" eaLnBrk="1" hangingPunct="1"/>
            <a:r>
              <a:rPr lang="en-GB" sz="2000" b="1" dirty="0" err="1" smtClean="0"/>
              <a:t>Layanan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sirkulasi</a:t>
            </a:r>
            <a:r>
              <a:rPr lang="en-GB" sz="2000" b="1" dirty="0" smtClean="0"/>
              <a:t> </a:t>
            </a:r>
            <a:r>
              <a:rPr lang="en-GB" sz="2000" dirty="0" err="1" smtClean="0"/>
              <a:t>berupa</a:t>
            </a:r>
            <a:r>
              <a:rPr lang="en-GB" sz="2000" dirty="0" smtClean="0"/>
              <a:t> </a:t>
            </a:r>
            <a:r>
              <a:rPr lang="en-GB" sz="2000" dirty="0" err="1" smtClean="0"/>
              <a:t>koleksi</a:t>
            </a:r>
            <a:r>
              <a:rPr lang="en-GB" sz="2000" dirty="0" smtClean="0"/>
              <a:t> </a:t>
            </a:r>
            <a:r>
              <a:rPr lang="en-GB" sz="2000" dirty="0" err="1" smtClean="0"/>
              <a:t>buku</a:t>
            </a:r>
            <a:r>
              <a:rPr lang="en-GB" sz="2000" dirty="0" smtClean="0"/>
              <a:t> </a:t>
            </a:r>
            <a:r>
              <a:rPr lang="en-GB" sz="2000" dirty="0" err="1" smtClean="0"/>
              <a:t>terbitan</a:t>
            </a:r>
            <a:r>
              <a:rPr lang="en-GB" sz="2000" dirty="0" smtClean="0"/>
              <a:t> </a:t>
            </a:r>
            <a:r>
              <a:rPr lang="en-GB" sz="2000" dirty="0" err="1" smtClean="0"/>
              <a:t>dalam</a:t>
            </a:r>
            <a:r>
              <a:rPr lang="en-GB" sz="2000" dirty="0" smtClean="0"/>
              <a:t> </a:t>
            </a:r>
            <a:r>
              <a:rPr lang="en-GB" sz="2000" dirty="0" err="1" smtClean="0"/>
              <a:t>negeri</a:t>
            </a:r>
            <a:r>
              <a:rPr lang="en-GB" sz="2000" dirty="0" smtClean="0"/>
              <a:t> </a:t>
            </a:r>
            <a:r>
              <a:rPr lang="en-GB" sz="2000" dirty="0" err="1" smtClean="0"/>
              <a:t>maupun</a:t>
            </a:r>
            <a:r>
              <a:rPr lang="en-GB" sz="2000" dirty="0" smtClean="0"/>
              <a:t> </a:t>
            </a:r>
            <a:r>
              <a:rPr lang="en-GB" sz="2000" dirty="0" err="1" smtClean="0"/>
              <a:t>luar</a:t>
            </a:r>
            <a:r>
              <a:rPr lang="en-GB" sz="2000" dirty="0" smtClean="0"/>
              <a:t> </a:t>
            </a:r>
            <a:r>
              <a:rPr lang="en-GB" sz="2000" dirty="0" err="1" smtClean="0"/>
              <a:t>negeri</a:t>
            </a:r>
            <a:r>
              <a:rPr lang="en-GB" sz="2000" dirty="0" smtClean="0"/>
              <a:t>. </a:t>
            </a:r>
            <a:r>
              <a:rPr lang="en-GB" sz="2000" dirty="0" err="1" smtClean="0"/>
              <a:t>Pemustaka</a:t>
            </a:r>
            <a:r>
              <a:rPr lang="en-GB" sz="2000" dirty="0" smtClean="0"/>
              <a:t> </a:t>
            </a:r>
            <a:r>
              <a:rPr lang="en-GB" sz="2000" dirty="0" err="1" smtClean="0"/>
              <a:t>dapat</a:t>
            </a:r>
            <a:r>
              <a:rPr lang="en-GB" sz="2000" dirty="0" smtClean="0"/>
              <a:t> </a:t>
            </a:r>
            <a:r>
              <a:rPr lang="en-GB" sz="2000" dirty="0" err="1" smtClean="0"/>
              <a:t>meminjam</a:t>
            </a:r>
            <a:r>
              <a:rPr lang="en-GB" sz="2000" dirty="0" smtClean="0"/>
              <a:t>, </a:t>
            </a:r>
            <a:r>
              <a:rPr lang="en-GB" sz="2000" dirty="0" err="1" smtClean="0"/>
              <a:t>mengembalikan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perpanjang</a:t>
            </a:r>
            <a:r>
              <a:rPr lang="en-GB" sz="2000" dirty="0" smtClean="0"/>
              <a:t> </a:t>
            </a:r>
            <a:r>
              <a:rPr lang="en-GB" sz="2000" dirty="0" err="1" smtClean="0"/>
              <a:t>pinjaman</a:t>
            </a:r>
            <a:r>
              <a:rPr lang="en-GB" sz="2000" dirty="0" smtClean="0"/>
              <a:t>, </a:t>
            </a:r>
            <a:r>
              <a:rPr lang="id-ID" sz="2000" dirty="0" smtClean="0"/>
              <a:t>dan baca ditempat </a:t>
            </a:r>
            <a:r>
              <a:rPr lang="en-GB" sz="2000" dirty="0" err="1" smtClean="0"/>
              <a:t>berada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Lt. 1.  </a:t>
            </a:r>
          </a:p>
          <a:p>
            <a:pPr algn="just" eaLnBrk="1" hangingPunct="1"/>
            <a:r>
              <a:rPr lang="en-US" sz="2000" b="1" dirty="0" err="1" smtClean="0"/>
              <a:t>Layanan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Keanggotaan</a:t>
            </a:r>
            <a:r>
              <a:rPr lang="en-US" sz="2000" b="1" dirty="0" smtClean="0"/>
              <a:t>  </a:t>
            </a:r>
            <a:r>
              <a:rPr lang="en-US" sz="2000" dirty="0" err="1" smtClean="0"/>
              <a:t>Kartu</a:t>
            </a:r>
            <a:r>
              <a:rPr lang="en-US" sz="2000" dirty="0" smtClean="0"/>
              <a:t> </a:t>
            </a:r>
            <a:r>
              <a:rPr lang="en-US" sz="2000" dirty="0" err="1" smtClean="0"/>
              <a:t>Sakti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Kartu</a:t>
            </a:r>
            <a:r>
              <a:rPr lang="en-US" sz="2000" dirty="0" smtClean="0"/>
              <a:t> JLA, </a:t>
            </a:r>
            <a:r>
              <a:rPr lang="en-US" sz="2000" dirty="0" err="1" smtClean="0"/>
              <a:t>berada</a:t>
            </a:r>
            <a:r>
              <a:rPr lang="en-US" sz="1800" i="1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Lt. 1</a:t>
            </a:r>
            <a:endParaRPr lang="en-GB" sz="2000" dirty="0" smtClean="0"/>
          </a:p>
          <a:p>
            <a:pPr algn="just" eaLnBrk="1" hangingPunct="1"/>
            <a:r>
              <a:rPr lang="en-GB" sz="2000" b="1" dirty="0" err="1" smtClean="0"/>
              <a:t>Layanan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Tugas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Akhir</a:t>
            </a:r>
            <a:r>
              <a:rPr lang="en-GB" sz="2000" b="1" dirty="0" smtClean="0"/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Skripsi</a:t>
            </a:r>
            <a:r>
              <a:rPr lang="en-GB" sz="2000" dirty="0" smtClean="0"/>
              <a:t>, </a:t>
            </a:r>
            <a:r>
              <a:rPr lang="en-GB" sz="2000" dirty="0" err="1" smtClean="0"/>
              <a:t>tesis</a:t>
            </a:r>
            <a:r>
              <a:rPr lang="en-GB" sz="2000" dirty="0" smtClean="0"/>
              <a:t>, </a:t>
            </a:r>
            <a:r>
              <a:rPr lang="en-GB" sz="2000" dirty="0" err="1" smtClean="0"/>
              <a:t>disertasi</a:t>
            </a:r>
            <a:r>
              <a:rPr lang="en-GB" sz="2000" dirty="0" smtClean="0"/>
              <a:t>, </a:t>
            </a:r>
            <a:r>
              <a:rPr lang="id-ID" sz="2000" dirty="0" smtClean="0"/>
              <a:t>hasil</a:t>
            </a:r>
            <a:r>
              <a:rPr lang="en-GB" sz="2000" dirty="0" smtClean="0"/>
              <a:t> </a:t>
            </a:r>
            <a:r>
              <a:rPr lang="en-GB" sz="2000" dirty="0" err="1" smtClean="0"/>
              <a:t>penelitian</a:t>
            </a:r>
            <a:r>
              <a:rPr lang="en-GB" sz="2000" dirty="0" smtClean="0"/>
              <a:t>). </a:t>
            </a:r>
            <a:r>
              <a:rPr lang="en-GB" sz="2000" dirty="0" err="1" smtClean="0"/>
              <a:t>Berada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Lt. 2.</a:t>
            </a:r>
          </a:p>
          <a:p>
            <a:pPr algn="just" eaLnBrk="1" hangingPunct="1"/>
            <a:r>
              <a:rPr lang="en-GB" sz="2000" b="1" dirty="0" err="1" smtClean="0"/>
              <a:t>Layanan</a:t>
            </a:r>
            <a:r>
              <a:rPr lang="en-GB" sz="2000" b="1" dirty="0" smtClean="0"/>
              <a:t> Multimedia </a:t>
            </a:r>
            <a:r>
              <a:rPr lang="en-GB" sz="2000" dirty="0" smtClean="0"/>
              <a:t>(CD </a:t>
            </a:r>
            <a:r>
              <a:rPr lang="en-GB" sz="2000" dirty="0" err="1" smtClean="0"/>
              <a:t>dan</a:t>
            </a:r>
            <a:r>
              <a:rPr lang="en-GB" sz="2000" dirty="0" smtClean="0"/>
              <a:t> DVD </a:t>
            </a:r>
            <a:r>
              <a:rPr lang="en-GB" sz="2000" dirty="0" err="1" smtClean="0"/>
              <a:t>Karya</a:t>
            </a:r>
            <a:r>
              <a:rPr lang="en-GB" sz="2000" dirty="0" smtClean="0"/>
              <a:t>) </a:t>
            </a:r>
            <a:r>
              <a:rPr lang="en-GB" sz="2000" dirty="0" err="1" smtClean="0"/>
              <a:t>dalam</a:t>
            </a:r>
            <a:r>
              <a:rPr lang="en-GB" sz="2000" dirty="0" smtClean="0"/>
              <a:t> proses </a:t>
            </a:r>
            <a:r>
              <a:rPr lang="en-GB" sz="2000" dirty="0" err="1" smtClean="0"/>
              <a:t>penataan</a:t>
            </a:r>
            <a:r>
              <a:rPr lang="en-GB" sz="2000" dirty="0" smtClean="0"/>
              <a:t>. </a:t>
            </a:r>
            <a:r>
              <a:rPr lang="en-GB" sz="2000" dirty="0" err="1" smtClean="0"/>
              <a:t>Berada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Lt. 2 </a:t>
            </a:r>
          </a:p>
          <a:p>
            <a:pPr algn="just" eaLnBrk="1" hangingPunct="1"/>
            <a:r>
              <a:rPr lang="en-GB" sz="2000" b="1" dirty="0" err="1" smtClean="0"/>
              <a:t>Layanan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Referensi</a:t>
            </a:r>
            <a:r>
              <a:rPr lang="en-GB" sz="2000" b="1" dirty="0" smtClean="0"/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Kamus</a:t>
            </a:r>
            <a:r>
              <a:rPr lang="en-GB" sz="2000" dirty="0" smtClean="0"/>
              <a:t>, </a:t>
            </a:r>
            <a:r>
              <a:rPr lang="en-GB" sz="2000" dirty="0" err="1" smtClean="0"/>
              <a:t>Ensikl</a:t>
            </a:r>
            <a:r>
              <a:rPr lang="id-ID" sz="2000" dirty="0" smtClean="0"/>
              <a:t>o</a:t>
            </a:r>
            <a:r>
              <a:rPr lang="en-GB" sz="2000" dirty="0" err="1" smtClean="0"/>
              <a:t>pedi</a:t>
            </a:r>
            <a:r>
              <a:rPr lang="en-GB" sz="2000" dirty="0" smtClean="0"/>
              <a:t>, </a:t>
            </a:r>
            <a:r>
              <a:rPr lang="en-GB" sz="2000" dirty="0" err="1" smtClean="0"/>
              <a:t>Diektori</a:t>
            </a:r>
            <a:r>
              <a:rPr lang="id-ID" sz="2000" dirty="0" smtClean="0"/>
              <a:t>, dsb</a:t>
            </a:r>
            <a:r>
              <a:rPr lang="en-GB" sz="2000" dirty="0" smtClean="0"/>
              <a:t>)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koleksi</a:t>
            </a:r>
            <a:r>
              <a:rPr lang="en-GB" sz="2000" dirty="0" smtClean="0"/>
              <a:t> </a:t>
            </a:r>
            <a:r>
              <a:rPr lang="en-GB" sz="2000" dirty="0" err="1" smtClean="0"/>
              <a:t>terbitan</a:t>
            </a:r>
            <a:r>
              <a:rPr lang="en-GB" sz="2000" dirty="0" smtClean="0"/>
              <a:t> </a:t>
            </a:r>
            <a:r>
              <a:rPr lang="en-GB" sz="2000" dirty="0" err="1" smtClean="0"/>
              <a:t>berkala</a:t>
            </a:r>
            <a:r>
              <a:rPr lang="en-GB" sz="2000" dirty="0" smtClean="0"/>
              <a:t> (</a:t>
            </a:r>
            <a:r>
              <a:rPr lang="en-GB" sz="2000" dirty="0" err="1" smtClean="0"/>
              <a:t>jurnal</a:t>
            </a:r>
            <a:r>
              <a:rPr lang="en-GB" sz="2000" dirty="0" smtClean="0"/>
              <a:t>, </a:t>
            </a:r>
            <a:r>
              <a:rPr lang="en-GB" sz="2000" dirty="0" err="1" smtClean="0"/>
              <a:t>majalah</a:t>
            </a:r>
            <a:r>
              <a:rPr lang="en-GB" sz="2000" dirty="0" smtClean="0"/>
              <a:t>, </a:t>
            </a:r>
            <a:r>
              <a:rPr lang="en-GB" sz="2000" dirty="0" err="1" smtClean="0"/>
              <a:t>koran</a:t>
            </a:r>
            <a:r>
              <a:rPr lang="en-GB" sz="2000" dirty="0" smtClean="0"/>
              <a:t>, </a:t>
            </a:r>
            <a:r>
              <a:rPr lang="en-GB" sz="2000" dirty="0" err="1" smtClean="0"/>
              <a:t>buletin</a:t>
            </a:r>
            <a:r>
              <a:rPr lang="en-GB" sz="2000" dirty="0" smtClean="0"/>
              <a:t>). </a:t>
            </a:r>
            <a:r>
              <a:rPr lang="en-GB" sz="2000" dirty="0" err="1" smtClean="0"/>
              <a:t>Berada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Lt. 4.</a:t>
            </a:r>
            <a:endParaRPr lang="id-ID" sz="2000" dirty="0" smtClean="0"/>
          </a:p>
          <a:p>
            <a:pPr algn="just"/>
            <a:r>
              <a:rPr lang="en-GB" sz="2000" b="1" dirty="0" err="1" smtClean="0"/>
              <a:t>Layanan</a:t>
            </a:r>
            <a:r>
              <a:rPr lang="en-GB" sz="2000" b="1" dirty="0" smtClean="0"/>
              <a:t> </a:t>
            </a:r>
            <a:r>
              <a:rPr lang="id-ID" sz="2000" b="1" dirty="0" smtClean="0"/>
              <a:t>Soedarso Corner </a:t>
            </a:r>
            <a:r>
              <a:rPr lang="id-ID" sz="2000" dirty="0" smtClean="0"/>
              <a:t>(koleksi langka) Berada di Lt 2.</a:t>
            </a:r>
            <a:endParaRPr lang="en-GB" sz="2000" dirty="0" smtClean="0"/>
          </a:p>
          <a:p>
            <a:pPr algn="just" eaLnBrk="1" hangingPunct="1"/>
            <a:r>
              <a:rPr lang="en-GB" sz="2000" b="1" dirty="0" err="1" smtClean="0"/>
              <a:t>Layanan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fotokopi</a:t>
            </a:r>
            <a:r>
              <a:rPr lang="en-GB" sz="2000" b="1" dirty="0" smtClean="0"/>
              <a:t> </a:t>
            </a:r>
            <a:r>
              <a:rPr lang="en-GB" sz="2000" dirty="0" err="1" smtClean="0"/>
              <a:t>berada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Lt. 1 </a:t>
            </a:r>
            <a:r>
              <a:rPr lang="en-GB" sz="2000" dirty="0" err="1" smtClean="0"/>
              <a:t>dan</a:t>
            </a:r>
            <a:r>
              <a:rPr lang="en-GB" sz="2000" dirty="0" smtClean="0"/>
              <a:t> 4.</a:t>
            </a:r>
            <a:r>
              <a:rPr lang="id-ID" sz="2000" dirty="0" smtClean="0"/>
              <a:t> </a:t>
            </a:r>
          </a:p>
          <a:p>
            <a:pPr algn="just"/>
            <a:r>
              <a:rPr lang="id-ID" sz="2000" b="1" dirty="0" smtClean="0"/>
              <a:t>Layanan konsultasi eJournal </a:t>
            </a:r>
            <a:r>
              <a:rPr lang="en-GB" sz="2000" dirty="0" err="1" smtClean="0"/>
              <a:t>berada</a:t>
            </a:r>
            <a:r>
              <a:rPr lang="en-GB" sz="2000" dirty="0" smtClean="0"/>
              <a:t> </a:t>
            </a:r>
            <a:r>
              <a:rPr lang="en-GB" sz="2000" dirty="0" err="1" smtClean="0"/>
              <a:t>di</a:t>
            </a:r>
            <a:r>
              <a:rPr lang="en-GB" sz="2000" dirty="0" smtClean="0"/>
              <a:t> Lt. 1 </a:t>
            </a:r>
          </a:p>
          <a:p>
            <a:pPr algn="just"/>
            <a:r>
              <a:rPr lang="en-GB" sz="2000" b="1" dirty="0" err="1" smtClean="0"/>
              <a:t>Fasilitas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tambahan</a:t>
            </a:r>
            <a:r>
              <a:rPr lang="en-GB" sz="2000" b="1" dirty="0" smtClean="0"/>
              <a:t> : </a:t>
            </a:r>
          </a:p>
          <a:p>
            <a:pPr marL="0" indent="263525" algn="just">
              <a:buNone/>
            </a:pPr>
            <a:r>
              <a:rPr lang="en-GB" sz="2000" b="1" dirty="0" smtClean="0"/>
              <a:t>lab. </a:t>
            </a:r>
            <a:r>
              <a:rPr lang="en-GB" sz="2000" b="1" dirty="0" err="1" smtClean="0"/>
              <a:t>Komputer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dan</a:t>
            </a:r>
            <a:r>
              <a:rPr lang="en-GB" sz="2000" b="1" dirty="0" smtClean="0"/>
              <a:t>  Lab Bahasa </a:t>
            </a:r>
            <a:r>
              <a:rPr lang="en-GB" sz="2000" b="1" dirty="0" err="1" smtClean="0"/>
              <a:t>serta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ruang</a:t>
            </a:r>
            <a:r>
              <a:rPr lang="en-GB" sz="2000" b="1" dirty="0" smtClean="0"/>
              <a:t> </a:t>
            </a:r>
          </a:p>
          <a:p>
            <a:pPr algn="just"/>
            <a:r>
              <a:rPr lang="en-GB" sz="2000" b="1" dirty="0" err="1" smtClean="0"/>
              <a:t>diskusi</a:t>
            </a:r>
            <a:endParaRPr lang="en-US" sz="2000" b="1" dirty="0" smtClean="0"/>
          </a:p>
        </p:txBody>
      </p:sp>
      <p:sp>
        <p:nvSpPr>
          <p:cNvPr id="10242" name="AutoShape 2" descr="Hasil gambar untuk pelayanan perpustakaan"/>
          <p:cNvSpPr>
            <a:spLocks noChangeAspect="1" noChangeArrowheads="1"/>
          </p:cNvSpPr>
          <p:nvPr/>
        </p:nvSpPr>
        <p:spPr bwMode="auto">
          <a:xfrm>
            <a:off x="155575" y="-1074738"/>
            <a:ext cx="3933825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44" name="AutoShape 4" descr="Hasil gambar untuk pelayanan perpustakaan"/>
          <p:cNvSpPr>
            <a:spLocks noChangeAspect="1" noChangeArrowheads="1"/>
          </p:cNvSpPr>
          <p:nvPr/>
        </p:nvSpPr>
        <p:spPr bwMode="auto">
          <a:xfrm>
            <a:off x="155575" y="-1074738"/>
            <a:ext cx="3933825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46" name="AutoShape 6" descr="Hasil gambar untuk pelayanan perpustakaan"/>
          <p:cNvSpPr>
            <a:spLocks noChangeAspect="1" noChangeArrowheads="1"/>
          </p:cNvSpPr>
          <p:nvPr/>
        </p:nvSpPr>
        <p:spPr bwMode="auto">
          <a:xfrm>
            <a:off x="155575" y="-1074738"/>
            <a:ext cx="3933825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245104" y="4869160"/>
            <a:ext cx="3500430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475656" y="123472"/>
            <a:ext cx="6391022" cy="85725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P</a:t>
            </a:r>
            <a:r>
              <a:rPr lang="en-US" sz="3200" b="1" dirty="0" smtClean="0">
                <a:solidFill>
                  <a:schemeClr val="bg1"/>
                </a:solidFill>
              </a:rPr>
              <a:t>ERATURAN UMUM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67544" y="1031637"/>
            <a:ext cx="8132440" cy="4773627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id-ID" sz="2400" dirty="0" smtClean="0"/>
              <a:t>Pengunjung diharapkan berpakaian sopan dan rapi</a:t>
            </a:r>
            <a:r>
              <a:rPr lang="en-US" sz="2400" dirty="0" smtClean="0"/>
              <a:t>.</a:t>
            </a:r>
          </a:p>
          <a:p>
            <a:pPr algn="just">
              <a:defRPr/>
            </a:pPr>
            <a:r>
              <a:rPr lang="id-ID" sz="2400" dirty="0" smtClean="0"/>
              <a:t>Sebelum memasuki ruangan, para pengunjung wajib</a:t>
            </a:r>
            <a:r>
              <a:rPr lang="en-US" sz="2400" dirty="0" smtClean="0"/>
              <a:t> </a:t>
            </a:r>
            <a:r>
              <a:rPr lang="en-US" sz="2400" dirty="0" err="1" smtClean="0"/>
              <a:t>mengisi</a:t>
            </a:r>
            <a:r>
              <a:rPr lang="id-ID" sz="2400" dirty="0" smtClean="0"/>
              <a:t> </a:t>
            </a:r>
            <a:r>
              <a:rPr lang="en-US" sz="2400" dirty="0" smtClean="0"/>
              <a:t>visitor counter </a:t>
            </a:r>
            <a:r>
              <a:rPr lang="id-ID" sz="2400" dirty="0" smtClean="0"/>
              <a:t>dengan </a:t>
            </a:r>
            <a:r>
              <a:rPr lang="id-ID" sz="2400" i="1" dirty="0" smtClean="0"/>
              <a:t>Scanning</a:t>
            </a:r>
            <a:r>
              <a:rPr lang="id-ID" sz="2400" dirty="0" smtClean="0"/>
              <a:t> kartu </a:t>
            </a:r>
            <a:r>
              <a:rPr lang="en-US" sz="2400" dirty="0" err="1" smtClean="0"/>
              <a:t>mahasiswa</a:t>
            </a:r>
            <a:endParaRPr lang="en-US" sz="2400" dirty="0" smtClean="0"/>
          </a:p>
          <a:p>
            <a:pPr algn="just">
              <a:defRPr/>
            </a:pPr>
            <a:r>
              <a:rPr lang="id-ID" sz="2400" dirty="0" smtClean="0"/>
              <a:t>Sebelum memasuki ruangan, para pengunjung wajib</a:t>
            </a:r>
            <a:r>
              <a:rPr lang="en-US" sz="2400" dirty="0" smtClean="0"/>
              <a:t> </a:t>
            </a:r>
            <a:r>
              <a:rPr lang="en-US" sz="2400" dirty="0" err="1" smtClean="0"/>
              <a:t>menitipkan</a:t>
            </a:r>
            <a:r>
              <a:rPr lang="en-US" sz="2400" dirty="0" smtClean="0"/>
              <a:t> </a:t>
            </a:r>
            <a:r>
              <a:rPr lang="en-US" sz="2400" dirty="0" err="1" smtClean="0"/>
              <a:t>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jaket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petugas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 lt. 1</a:t>
            </a:r>
          </a:p>
          <a:p>
            <a:pPr algn="just">
              <a:defRPr/>
            </a:pPr>
            <a:r>
              <a:rPr lang="id-ID" sz="2400" dirty="0" smtClean="0"/>
              <a:t>Untuk koleksi </a:t>
            </a:r>
            <a:r>
              <a:rPr lang="en-US" sz="2400" dirty="0" err="1" smtClean="0"/>
              <a:t>tugas</a:t>
            </a:r>
            <a:r>
              <a:rPr lang="en-US" sz="2400" dirty="0" smtClean="0"/>
              <a:t> </a:t>
            </a:r>
            <a:r>
              <a:rPr lang="en-US" sz="2400" dirty="0" err="1" smtClean="0"/>
              <a:t>akhir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id-ID" sz="2400" dirty="0" smtClean="0"/>
              <a:t>hanya dibaca di tempat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difoto</a:t>
            </a:r>
            <a:r>
              <a:rPr lang="en-US" sz="2400" dirty="0" smtClean="0"/>
              <a:t>/ </a:t>
            </a:r>
            <a:r>
              <a:rPr lang="en-US" sz="2400" dirty="0" err="1" smtClean="0"/>
              <a:t>dicopy</a:t>
            </a:r>
            <a:endParaRPr lang="en-US" sz="2400" dirty="0" smtClean="0"/>
          </a:p>
          <a:p>
            <a:pPr algn="just">
              <a:defRPr/>
            </a:pPr>
            <a:r>
              <a:rPr lang="id-ID" sz="2400" dirty="0" smtClean="0"/>
              <a:t>Pengunjung dilarang merokok, makan,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id-ID" sz="2400" dirty="0" smtClean="0"/>
              <a:t>minum di dalam ruangan perpustakaan</a:t>
            </a:r>
            <a:r>
              <a:rPr lang="en-US" sz="2400" dirty="0" smtClean="0"/>
              <a:t>.</a:t>
            </a:r>
          </a:p>
          <a:p>
            <a:pPr algn="just">
              <a:defRPr/>
            </a:pPr>
            <a:r>
              <a:rPr lang="id-ID" sz="2400" dirty="0" smtClean="0"/>
              <a:t>Pengunjung wajib menjaga ketenangan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kebersihan</a:t>
            </a:r>
            <a:r>
              <a:rPr lang="en-US" sz="2400" dirty="0" smtClean="0"/>
              <a:t> </a:t>
            </a:r>
            <a:r>
              <a:rPr lang="id-ID" sz="2400" dirty="0" smtClean="0"/>
              <a:t>dalam ruangan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perpustakaan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080" y="5297289"/>
            <a:ext cx="2773920" cy="156071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664"/>
            <a:ext cx="7772400" cy="86518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sz="2800" b="1" dirty="0" smtClean="0">
                <a:solidFill>
                  <a:schemeClr val="bg1"/>
                </a:solidFill>
              </a:rPr>
              <a:t>JAM PELAYANAN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71612"/>
            <a:ext cx="8229600" cy="3000388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sz="2800" dirty="0" err="1" smtClean="0"/>
              <a:t>Setiap</a:t>
            </a:r>
            <a:r>
              <a:rPr lang="en-GB" sz="2800" dirty="0" smtClean="0"/>
              <a:t> </a:t>
            </a:r>
            <a:r>
              <a:rPr lang="en-GB" sz="2800" dirty="0" err="1" smtClean="0"/>
              <a:t>hari</a:t>
            </a:r>
            <a:r>
              <a:rPr lang="en-GB" sz="2800" dirty="0" smtClean="0"/>
              <a:t> </a:t>
            </a:r>
            <a:r>
              <a:rPr lang="en-GB" sz="2800" dirty="0" err="1" smtClean="0"/>
              <a:t>Senin</a:t>
            </a:r>
            <a:r>
              <a:rPr lang="en-GB" sz="2800" dirty="0" smtClean="0"/>
              <a:t> s/d </a:t>
            </a:r>
            <a:r>
              <a:rPr lang="en-GB" sz="2800" dirty="0" err="1" smtClean="0"/>
              <a:t>hari</a:t>
            </a:r>
            <a:r>
              <a:rPr lang="en-GB" sz="2800" dirty="0" smtClean="0"/>
              <a:t> </a:t>
            </a:r>
            <a:r>
              <a:rPr lang="en-GB" sz="2800" dirty="0" err="1" smtClean="0"/>
              <a:t>Jumat</a:t>
            </a:r>
            <a:r>
              <a:rPr lang="en-GB" sz="2800" dirty="0" smtClean="0"/>
              <a:t> </a:t>
            </a:r>
            <a:r>
              <a:rPr lang="en-GB" sz="2800" dirty="0" err="1" smtClean="0"/>
              <a:t>buka</a:t>
            </a:r>
            <a:r>
              <a:rPr lang="en-GB" sz="2800" dirty="0" smtClean="0"/>
              <a:t> </a:t>
            </a:r>
            <a:r>
              <a:rPr lang="en-GB" sz="2800" dirty="0" err="1" smtClean="0"/>
              <a:t>pukul</a:t>
            </a:r>
            <a:r>
              <a:rPr lang="en-GB" sz="2800" dirty="0" smtClean="0"/>
              <a:t> 07.30 WIB s/d </a:t>
            </a:r>
            <a:r>
              <a:rPr lang="en-GB" sz="2800" dirty="0" err="1" smtClean="0"/>
              <a:t>pukul</a:t>
            </a:r>
            <a:r>
              <a:rPr lang="en-GB" sz="2800" dirty="0" smtClean="0"/>
              <a:t> 16.00 WIB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err="1" smtClean="0"/>
              <a:t>Hari</a:t>
            </a:r>
            <a:r>
              <a:rPr lang="en-GB" sz="2800" dirty="0" smtClean="0"/>
              <a:t> </a:t>
            </a:r>
            <a:r>
              <a:rPr lang="en-GB" sz="2800" dirty="0" err="1" smtClean="0"/>
              <a:t>Jum’at</a:t>
            </a:r>
            <a:r>
              <a:rPr lang="en-GB" sz="2800" dirty="0" smtClean="0"/>
              <a:t> </a:t>
            </a:r>
            <a:r>
              <a:rPr lang="en-GB" sz="2800" dirty="0" err="1" smtClean="0"/>
              <a:t>istirahat</a:t>
            </a:r>
            <a:r>
              <a:rPr lang="en-GB" sz="2800" dirty="0" smtClean="0"/>
              <a:t> </a:t>
            </a:r>
            <a:r>
              <a:rPr lang="en-GB" sz="2800" dirty="0" err="1" smtClean="0"/>
              <a:t>pukul</a:t>
            </a:r>
            <a:r>
              <a:rPr lang="en-GB" sz="2800" dirty="0" smtClean="0"/>
              <a:t> 11.30 WIB s/d 12.30 WIB.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err="1" smtClean="0"/>
              <a:t>Hari</a:t>
            </a:r>
            <a:r>
              <a:rPr lang="en-GB" sz="2800" dirty="0" smtClean="0"/>
              <a:t> </a:t>
            </a:r>
            <a:r>
              <a:rPr lang="en-GB" sz="2800" dirty="0" err="1" smtClean="0"/>
              <a:t>Sabtu</a:t>
            </a:r>
            <a:r>
              <a:rPr lang="en-GB" sz="2800" dirty="0" smtClean="0"/>
              <a:t> </a:t>
            </a:r>
            <a:r>
              <a:rPr lang="en-GB" sz="2800" dirty="0" err="1" smtClean="0"/>
              <a:t>libur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900" y="4077072"/>
            <a:ext cx="4389500" cy="29249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2106</TotalTime>
  <Words>1030</Words>
  <Application>Microsoft Office PowerPoint</Application>
  <PresentationFormat>On-screen Show (4:3)</PresentationFormat>
  <Paragraphs>118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 Unicode MS</vt:lpstr>
      <vt:lpstr>Arial</vt:lpstr>
      <vt:lpstr>Britannic Bold</vt:lpstr>
      <vt:lpstr>Corbel</vt:lpstr>
      <vt:lpstr>Showcard Gothic</vt:lpstr>
      <vt:lpstr>Wingdings</vt:lpstr>
      <vt:lpstr>Parallax</vt:lpstr>
      <vt:lpstr>PENGENALAN KEHIDUPAN KAMPUS MAHASISWA BARU 2021  UPT PERPUSTAKAAN  INSTITUT SENI INDONESIA YOGYAKARTA</vt:lpstr>
      <vt:lpstr>PROFIL UPT PERPUSTAKAAN ISI YOGYAKARTA</vt:lpstr>
      <vt:lpstr>PowerPoint Presentation</vt:lpstr>
      <vt:lpstr>PowerPoint Presentation</vt:lpstr>
      <vt:lpstr>PowerPoint Presentation</vt:lpstr>
      <vt:lpstr>PowerPoint Presentation</vt:lpstr>
      <vt:lpstr>JENIS PELAYANAN PERPUSTAKAAN</vt:lpstr>
      <vt:lpstr>PERATURAN UMUM</vt:lpstr>
      <vt:lpstr>JAM PELAYANAN</vt:lpstr>
      <vt:lpstr>PROSEDUR PEMINJAMAN</vt:lpstr>
      <vt:lpstr>PROSEDUR PERPANJANGAN MASA PINJAM</vt:lpstr>
      <vt:lpstr>PROSEDUR PENGEMBALIAN</vt:lpstr>
      <vt:lpstr>KETENTUAN ANGGOTA PERPUSTAKAAN </vt:lpstr>
      <vt:lpstr>PowerPoint Presentation</vt:lpstr>
      <vt:lpstr>Website Perpustakaan http://lib.isi.ac.id </vt:lpstr>
      <vt:lpstr>OPAC (Online Public Access Catalog) http://opac.isi.ac.id</vt:lpstr>
      <vt:lpstr>http://opac.pasca.isi.ac.id/</vt:lpstr>
      <vt:lpstr>2</vt:lpstr>
      <vt:lpstr>Ejournal</vt:lpstr>
      <vt:lpstr>Ejournal ISI Yogyakarta</vt:lpstr>
      <vt:lpstr>PowerPoint Presentation</vt:lpstr>
      <vt:lpstr>PowerPoint Presentation</vt:lpstr>
      <vt:lpstr>JOGJA LIBRARY FOR ALL (40) http://jogjalib.com/</vt:lpstr>
      <vt:lpstr>http://onesearch.id/</vt:lpstr>
      <vt:lpstr>http://rama.ristekbrin.go.id/</vt:lpstr>
      <vt:lpstr>http://e-resources.perpusnas.go.id/</vt:lpstr>
      <vt:lpstr>PowerPoint Presentation</vt:lpstr>
      <vt:lpstr>PowerPoint Presentation</vt:lpstr>
      <vt:lpstr>Terimakasih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PEMAKAI  UPT PERPUSTAKAAN ISI YOGYAKARTA</dc:title>
  <dc:creator>asus</dc:creator>
  <cp:lastModifiedBy>AGUS</cp:lastModifiedBy>
  <cp:revision>205</cp:revision>
  <dcterms:created xsi:type="dcterms:W3CDTF">2014-09-05T08:21:31Z</dcterms:created>
  <dcterms:modified xsi:type="dcterms:W3CDTF">2021-08-21T01:33:45Z</dcterms:modified>
</cp:coreProperties>
</file>